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307" r:id="rId4"/>
    <p:sldId id="308" r:id="rId5"/>
    <p:sldId id="309" r:id="rId6"/>
    <p:sldId id="326" r:id="rId7"/>
    <p:sldId id="323" r:id="rId8"/>
    <p:sldId id="327" r:id="rId9"/>
    <p:sldId id="324" r:id="rId10"/>
    <p:sldId id="331" r:id="rId11"/>
    <p:sldId id="334" r:id="rId12"/>
    <p:sldId id="335" r:id="rId13"/>
    <p:sldId id="337" r:id="rId14"/>
    <p:sldId id="336" r:id="rId15"/>
    <p:sldId id="325" r:id="rId16"/>
    <p:sldId id="338" r:id="rId17"/>
    <p:sldId id="339" r:id="rId18"/>
    <p:sldId id="340" r:id="rId19"/>
    <p:sldId id="322" r:id="rId20"/>
    <p:sldId id="341" r:id="rId21"/>
    <p:sldId id="344" r:id="rId22"/>
    <p:sldId id="345" r:id="rId23"/>
    <p:sldId id="330" r:id="rId24"/>
    <p:sldId id="315" r:id="rId25"/>
    <p:sldId id="310" r:id="rId26"/>
    <p:sldId id="272" r:id="rId27"/>
  </p:sldIdLst>
  <p:sldSz cx="12192000" cy="6858000"/>
  <p:notesSz cx="7099300" cy="10234613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Úvod" id="{6992D43D-2FFB-46C5-8036-F7F9B6986C1A}">
          <p14:sldIdLst>
            <p14:sldId id="256"/>
            <p14:sldId id="257"/>
            <p14:sldId id="307"/>
            <p14:sldId id="308"/>
            <p14:sldId id="309"/>
          </p14:sldIdLst>
        </p14:section>
        <p14:section name="Struktura" id="{82B0DAFE-2067-488C-8423-6DB48B85E792}">
          <p14:sldIdLst>
            <p14:sldId id="326"/>
          </p14:sldIdLst>
        </p14:section>
        <p14:section name="Část 0" id="{A7EE86F9-C28C-4DF7-9055-0A42D7062FD7}">
          <p14:sldIdLst>
            <p14:sldId id="323"/>
            <p14:sldId id="327"/>
          </p14:sldIdLst>
        </p14:section>
        <p14:section name="Část 1 (analytická)" id="{CFF0AC8F-C293-49D5-95D0-3AD639A5CC6E}">
          <p14:sldIdLst>
            <p14:sldId id="324"/>
            <p14:sldId id="331"/>
            <p14:sldId id="334"/>
            <p14:sldId id="335"/>
            <p14:sldId id="337"/>
            <p14:sldId id="336"/>
          </p14:sldIdLst>
        </p14:section>
        <p14:section name="Část 2 (strategická)" id="{FA01118B-868C-4F97-B1ED-1CB100DBF891}">
          <p14:sldIdLst>
            <p14:sldId id="325"/>
            <p14:sldId id="338"/>
            <p14:sldId id="339"/>
            <p14:sldId id="340"/>
          </p14:sldIdLst>
        </p14:section>
        <p14:section name="Část 3 (AP)" id="{51DCFFFD-D193-40A7-81AB-17BC4B5CD4B1}">
          <p14:sldIdLst>
            <p14:sldId id="322"/>
            <p14:sldId id="341"/>
            <p14:sldId id="344"/>
            <p14:sldId id="345"/>
            <p14:sldId id="330"/>
            <p14:sldId id="315"/>
          </p14:sldIdLst>
        </p14:section>
        <p14:section name="Shrnutí" id="{8CECF185-32E0-4128-B66D-A4E3427CDD8B}">
          <p14:sldIdLst>
            <p14:sldId id="310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a Šragová" initials="EŠ" lastIdx="10" clrIdx="0">
    <p:extLst>
      <p:ext uri="{19B8F6BF-5375-455C-9EA6-DF929625EA0E}">
        <p15:presenceInfo xmlns:p15="http://schemas.microsoft.com/office/powerpoint/2012/main" userId="Eva Šragová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514F"/>
    <a:srgbClr val="F3742E"/>
    <a:srgbClr val="0B3A65"/>
    <a:srgbClr val="2A79BD"/>
    <a:srgbClr val="595959"/>
    <a:srgbClr val="585873"/>
    <a:srgbClr val="246AA4"/>
    <a:srgbClr val="0E4C85"/>
    <a:srgbClr val="FFFFFF"/>
    <a:srgbClr val="297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2" autoAdjust="0"/>
    <p:restoredTop sz="94660"/>
  </p:normalViewPr>
  <p:slideViewPr>
    <p:cSldViewPr>
      <p:cViewPr varScale="1">
        <p:scale>
          <a:sx n="123" d="100"/>
          <a:sy n="123" d="100"/>
        </p:scale>
        <p:origin x="144" y="102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2940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2A52C72-CFDD-450D-B66D-80C2E2ECDF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F5D718D-BD0D-4CCD-9A3B-C5EBBB2A4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3B9A438-7AD4-4543-BC82-F7295A86DF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09EBC1B6-36B8-4FB5-A995-1151D949759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Zástupný symbol pro datum 5">
            <a:extLst>
              <a:ext uri="{FF2B5EF4-FFF2-40B4-BE49-F238E27FC236}">
                <a16:creationId xmlns:a16="http://schemas.microsoft.com/office/drawing/2014/main" id="{A09CCA60-E550-48F3-B4F1-A69BFCB41C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fld id="{0E180CE2-2E04-4F49-A281-A644A153CDB3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54ADC934-2E7A-4FA0-BD98-D30144210F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1C94725-4627-4C54-9979-9AB484C26E5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fld id="{752858D0-CFFD-4968-A132-7C692356E99D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5065771D-F7A9-4316-8A03-E4BD13963A5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F132DE03-F817-4163-A738-7F6A4A1B80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0655ED8-CC71-4BA7-A640-D646F8A3E5D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7BF67A2-848F-4784-8455-29DEC3F056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EED70C8A-C7B4-488B-9CEE-19B97E88273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>
            <a:extLst>
              <a:ext uri="{FF2B5EF4-FFF2-40B4-BE49-F238E27FC236}">
                <a16:creationId xmlns:a16="http://schemas.microsoft.com/office/drawing/2014/main" id="{CF1F4FDE-11B8-46FB-AEB8-589AB60E1F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Zástupný symbol pro poznámky 2">
            <a:extLst>
              <a:ext uri="{FF2B5EF4-FFF2-40B4-BE49-F238E27FC236}">
                <a16:creationId xmlns:a16="http://schemas.microsoft.com/office/drawing/2014/main" id="{7AFA1D27-5EAB-4F4F-8280-F660C51EB0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8196" name="Zástupný symbol pro číslo snímku 3">
            <a:extLst>
              <a:ext uri="{FF2B5EF4-FFF2-40B4-BE49-F238E27FC236}">
                <a16:creationId xmlns:a16="http://schemas.microsoft.com/office/drawing/2014/main" id="{2BD37CAF-1477-43ED-9C84-D86C432E01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6ACFFE0-03DE-4A18-BB98-09B545054C11}" type="slidenum">
              <a:rPr lang="cs-CZ" altLang="cs-CZ" smtClean="0"/>
              <a:pPr/>
              <a:t>1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27701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23115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dirty="0"/>
              <a:t>KDE+ = Kernel </a:t>
            </a:r>
            <a:r>
              <a:rPr lang="cs-CZ" altLang="cs-CZ" dirty="0" err="1"/>
              <a:t>Density</a:t>
            </a:r>
            <a:r>
              <a:rPr lang="cs-CZ" altLang="cs-CZ" dirty="0"/>
              <a:t> </a:t>
            </a:r>
            <a:r>
              <a:rPr lang="cs-CZ" altLang="cs-CZ" dirty="0" err="1"/>
              <a:t>Estimation</a:t>
            </a:r>
            <a:r>
              <a:rPr lang="cs-CZ" altLang="cs-CZ" dirty="0"/>
              <a:t> „Plus“</a:t>
            </a:r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8958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dirty="0"/>
              <a:t>KDE+ = Kernel </a:t>
            </a:r>
            <a:r>
              <a:rPr lang="cs-CZ" altLang="cs-CZ" dirty="0" err="1"/>
              <a:t>Density</a:t>
            </a:r>
            <a:r>
              <a:rPr lang="cs-CZ" altLang="cs-CZ" dirty="0"/>
              <a:t> </a:t>
            </a:r>
            <a:r>
              <a:rPr lang="cs-CZ" altLang="cs-CZ" dirty="0" err="1"/>
              <a:t>Estimation</a:t>
            </a:r>
            <a:r>
              <a:rPr lang="cs-CZ" altLang="cs-CZ" dirty="0"/>
              <a:t> „Plus“</a:t>
            </a:r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36442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31412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798214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165190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803617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331098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19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92401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2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057360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21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929272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22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561643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23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60206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24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138912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25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02548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obrázek snímku 1">
            <a:extLst>
              <a:ext uri="{FF2B5EF4-FFF2-40B4-BE49-F238E27FC236}">
                <a16:creationId xmlns:a16="http://schemas.microsoft.com/office/drawing/2014/main" id="{F0EC6BA1-A68C-475F-A25B-6D826B5D1E9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Zástupný symbol pro poznámky 2">
            <a:extLst>
              <a:ext uri="{FF2B5EF4-FFF2-40B4-BE49-F238E27FC236}">
                <a16:creationId xmlns:a16="http://schemas.microsoft.com/office/drawing/2014/main" id="{54E2A736-4087-40BE-9EC7-FC56295996D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4340" name="Zástupný symbol pro číslo snímku 3">
            <a:extLst>
              <a:ext uri="{FF2B5EF4-FFF2-40B4-BE49-F238E27FC236}">
                <a16:creationId xmlns:a16="http://schemas.microsoft.com/office/drawing/2014/main" id="{FDBBAF39-50F5-468E-B9F0-4818D686A2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24C01A5-626D-4699-852D-D0ED5AA7369C}" type="slidenum">
              <a:rPr lang="cs-CZ" altLang="cs-CZ" smtClean="0"/>
              <a:pPr/>
              <a:t>26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37516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20306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31633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34592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7247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8128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1D365DD3-7F6F-4BB3-B0AA-0BC831FE1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9700" y="768350"/>
            <a:ext cx="68199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D907852B-0C13-4557-BBFC-31F2C41ABE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23946D75-4D2D-47E7-959E-1A985906B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03798E-3195-4FA6-AD9F-4B21A7E8DC60}" type="slidenum">
              <a:rPr lang="cs-CZ" altLang="cs-CZ" smtClean="0"/>
              <a:pPr/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83899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48A0CE61-A360-4E10-9CF9-552987DF00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1" t="12096" r="36105" b="20667"/>
          <a:stretch>
            <a:fillRect/>
          </a:stretch>
        </p:blipFill>
        <p:spPr bwMode="auto">
          <a:xfrm>
            <a:off x="1" y="0"/>
            <a:ext cx="12189884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052C6185-F4D5-4B17-BCE0-ACA411010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7C2FD-9AC0-4654-BC31-B4798BDF2633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7638838E-DBB9-48C6-B89F-63ED3ED42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84DAE657-7DB5-48DC-BBC5-F24AD0750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5552-0535-4F48-B30B-27F696E3BCD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93242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7E8AACB-B985-4C0F-9C89-2FB29DB61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1D65E-F3CE-4C68-A1E6-D4134BC73C94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76E8063-20E7-4E52-AE5C-4A3045696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0BD85A4-89AA-43B9-AD3D-354726655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60646-8FAF-4539-A9BA-E964CA237D6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1503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06378"/>
            <a:ext cx="2743200" cy="4387851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06378"/>
            <a:ext cx="8026400" cy="4387851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C80AAC4-F8FC-44F2-8D40-CE63BBDDA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46233-07B6-447A-BD80-B190BF62F978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1E2C923-9B10-4CDE-AF81-C7C699A17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7A961D9-20AD-454D-82A1-5743B6B08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5AA3-C542-4CB9-9FD2-57E13BC178F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102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86082E8A-ADFB-4FCE-9788-1B78B89260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" t="40617" r="1495" b="20399"/>
          <a:stretch>
            <a:fillRect/>
          </a:stretch>
        </p:blipFill>
        <p:spPr bwMode="auto">
          <a:xfrm>
            <a:off x="0" y="6092826"/>
            <a:ext cx="12192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13305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02790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7E9C65E-F576-459F-91F3-98ED86E47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9D732-11FE-4500-9265-D92A4C256AD8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40E6E24-4E9A-4B85-935D-55546CA8A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4F6AD8C-3C79-4952-8957-BAB676C84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C288F-82C7-41E9-9367-3634E6FA2CE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8103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3848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200154"/>
            <a:ext cx="53848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9F0EE4D5-4817-433B-B621-1CF4D0643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95E50-778F-4962-8099-A8A6BFC3F9DE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40E2B0F3-0D93-4643-ABFD-B9E6E9011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281F304E-FA97-4BF2-8FD8-0AC14E8EB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4560-C677-4F45-8F35-5C1E345F9CF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3642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76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7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FD6F9C2E-D929-40D7-8DD6-0CEC218AF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3402-4723-4E23-91B2-072BA6BC6A71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A1B79B70-0706-4D5A-BCB2-980B163AE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8E7D9753-5388-4031-8716-55B875C05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917BA-5381-402A-AB59-0B60E2E5AFC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16335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>
            <a:extLst>
              <a:ext uri="{FF2B5EF4-FFF2-40B4-BE49-F238E27FC236}">
                <a16:creationId xmlns:a16="http://schemas.microsoft.com/office/drawing/2014/main" id="{6A5DA317-AC60-440E-8E24-CBD9B365E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DACC0-596B-4FE1-9CA7-31E98FFE7666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31160E85-B549-4291-89C4-FD6D00AA8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F8ACE6FB-6850-4B06-9C05-8C0BCCB3A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8CD5F-CDA3-41F6-BDCD-E19B498861B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83077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6">
            <a:extLst>
              <a:ext uri="{FF2B5EF4-FFF2-40B4-BE49-F238E27FC236}">
                <a16:creationId xmlns:a16="http://schemas.microsoft.com/office/drawing/2014/main" id="{4F4CF9CC-E1B2-4ED0-8635-5296564D30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17" r="1495" b="20399"/>
          <a:stretch>
            <a:fillRect/>
          </a:stretch>
        </p:blipFill>
        <p:spPr bwMode="auto">
          <a:xfrm>
            <a:off x="0" y="5919788"/>
            <a:ext cx="121920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datum 1">
            <a:extLst>
              <a:ext uri="{FF2B5EF4-FFF2-40B4-BE49-F238E27FC236}">
                <a16:creationId xmlns:a16="http://schemas.microsoft.com/office/drawing/2014/main" id="{C86EAFDF-A2CA-4037-A2D9-E42D57060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844DA-08C1-49DE-9848-E15FE2FEE77B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4" name="Zástupný symbol pro zápatí 2">
            <a:extLst>
              <a:ext uri="{FF2B5EF4-FFF2-40B4-BE49-F238E27FC236}">
                <a16:creationId xmlns:a16="http://schemas.microsoft.com/office/drawing/2014/main" id="{EA47E835-CBDA-436E-BE8A-90D76C2F1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>
            <a:extLst>
              <a:ext uri="{FF2B5EF4-FFF2-40B4-BE49-F238E27FC236}">
                <a16:creationId xmlns:a16="http://schemas.microsoft.com/office/drawing/2014/main" id="{BCE6786E-C81E-44A0-B981-F78B8E8D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E04BC-EF29-4A27-960D-36C8C9C7EC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8933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9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9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A2E971D8-6362-4DB4-8FFE-E9124744A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6D495-8FAA-48ED-B637-7B796CA46E63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FFFC78F9-0364-48D7-ABC6-CF3FFF1E4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6D827F8D-0950-4EBE-9445-985334F79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1F844-A743-4FB2-BFD7-090DE795348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5417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BDD77F42-CEB5-407B-AEBF-DBFE3D460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2B21-618D-400D-BAAD-AB3BCA1207FE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6EBE844C-A625-430F-859C-76C5DC0C3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501DC025-C1E5-4498-9223-CD7766E14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8111F-EDBF-4388-81D2-48006A91E5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97811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>
            <a:extLst>
              <a:ext uri="{FF2B5EF4-FFF2-40B4-BE49-F238E27FC236}">
                <a16:creationId xmlns:a16="http://schemas.microsoft.com/office/drawing/2014/main" id="{6416C98A-8A8E-46B4-9089-0626126556B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>
            <a:extLst>
              <a:ext uri="{FF2B5EF4-FFF2-40B4-BE49-F238E27FC236}">
                <a16:creationId xmlns:a16="http://schemas.microsoft.com/office/drawing/2014/main" id="{7356D3D7-4301-481B-9E5B-76CC671E0A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E461542-899E-44F8-A0A4-C34DB7A34E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BAB5A983-776E-4EA3-9075-921819038B27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93F7693-B715-4562-821F-BD27063FAE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FE66F64-EC17-4E6D-ADAA-53F866A390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204D704-0B00-4E62-959D-775E675D41C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3" r:id="rId1"/>
    <p:sldLayoutId id="2147484314" r:id="rId2"/>
    <p:sldLayoutId id="2147484305" r:id="rId3"/>
    <p:sldLayoutId id="2147484306" r:id="rId4"/>
    <p:sldLayoutId id="2147484307" r:id="rId5"/>
    <p:sldLayoutId id="2147484308" r:id="rId6"/>
    <p:sldLayoutId id="2147484315" r:id="rId7"/>
    <p:sldLayoutId id="2147484309" r:id="rId8"/>
    <p:sldLayoutId id="2147484310" r:id="rId9"/>
    <p:sldLayoutId id="2147484311" r:id="rId10"/>
    <p:sldLayoutId id="21474843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zrso.cz/nub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ehody.cdv.cz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deplus.cz/cz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B153195B-C5A5-4CEB-9B34-41FFDD9BA5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368" y="2290412"/>
            <a:ext cx="858043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b="1" dirty="0">
                <a:solidFill>
                  <a:srgbClr val="0E4C85"/>
                </a:solidFill>
                <a:latin typeface="Myriad Pro" pitchFamily="34" charset="0"/>
              </a:rPr>
              <a:t>Metodické doporučení pro tvorbu Strategie bezpečnosti silničního provozu měst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4145C044-959D-4ABF-9C0C-8DB9DEBD1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972" y="3860800"/>
            <a:ext cx="58324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dirty="0">
                <a:solidFill>
                  <a:srgbClr val="297DC1"/>
                </a:solidFill>
                <a:latin typeface="Myriad Pro" pitchFamily="34" charset="0"/>
              </a:rPr>
              <a:t>Ing. Ondřej Valach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>
                <a:solidFill>
                  <a:srgbClr val="484C4C"/>
                </a:solidFill>
                <a:latin typeface="Myriad Pro" pitchFamily="34" charset="0"/>
              </a:rPr>
              <a:t>Oblast strategií a analýz bezpečnosti</a:t>
            </a:r>
          </a:p>
        </p:txBody>
      </p:sp>
      <p:pic>
        <p:nvPicPr>
          <p:cNvPr id="7173" name="Obrázek 1">
            <a:extLst>
              <a:ext uri="{FF2B5EF4-FFF2-40B4-BE49-F238E27FC236}">
                <a16:creationId xmlns:a16="http://schemas.microsoft.com/office/drawing/2014/main" id="{2564EF10-CB91-418A-B39E-9C2E011FD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558998"/>
            <a:ext cx="3651250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Obrázek 2">
            <a:extLst>
              <a:ext uri="{FF2B5EF4-FFF2-40B4-BE49-F238E27FC236}">
                <a16:creationId xmlns:a16="http://schemas.microsoft.com/office/drawing/2014/main" id="{2D76B5CD-6560-4CC0-BC18-195C4D97D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4" y="5795964"/>
            <a:ext cx="1895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Obrázek 5" descr="Obsah obrázku text, podepsat, lékárnička, indikátor&#10;&#10;Popis byl vytvořen automaticky">
            <a:extLst>
              <a:ext uri="{FF2B5EF4-FFF2-40B4-BE49-F238E27FC236}">
                <a16:creationId xmlns:a16="http://schemas.microsoft.com/office/drawing/2014/main" id="{D75A0D47-6F7E-4D4A-AEAC-C55FBEECA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496" y="489354"/>
            <a:ext cx="941388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ovéPole 2">
            <a:extLst>
              <a:ext uri="{FF2B5EF4-FFF2-40B4-BE49-F238E27FC236}">
                <a16:creationId xmlns:a16="http://schemas.microsoft.com/office/drawing/2014/main" id="{47BF0655-B4C7-483B-9E5F-C90AAAAF0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5346001"/>
            <a:ext cx="8425184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1500" dirty="0">
                <a:solidFill>
                  <a:srgbClr val="51514F"/>
                </a:solidFill>
                <a:latin typeface="Myriad Pro" pitchFamily="34" charset="0"/>
              </a:rPr>
              <a:t>Tento workshop je pořádán se státní podporou Technologické agentury ČR v rámci Programu ÉTA.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354939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Obecně o analytické části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155" y="6241123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64" y="1114966"/>
            <a:ext cx="8697788" cy="263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cs-CZ" altLang="cs-CZ" sz="2000" b="1" dirty="0">
                <a:solidFill>
                  <a:srgbClr val="F3742E"/>
                </a:solidFill>
                <a:latin typeface="Myriad Pro" pitchFamily="34" charset="0"/>
              </a:rPr>
              <a:t>Co je analytická část: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komplexní pohled na demografické aspekty a dopravní vazby města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vstupní materiál pro vytvoření dalších částí Strategie BESIP města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cs-CZ" altLang="cs-CZ" sz="2000" b="1" dirty="0">
                <a:solidFill>
                  <a:srgbClr val="F3742E"/>
                </a:solidFill>
                <a:latin typeface="Myriad Pro" pitchFamily="34" charset="0"/>
              </a:rPr>
              <a:t>Důvod &amp; účel analytické části: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získat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„evidence-</a:t>
            </a:r>
            <a:r>
              <a:rPr lang="cs-CZ" altLang="cs-CZ" sz="2000" b="1" dirty="0" err="1">
                <a:solidFill>
                  <a:srgbClr val="51514F"/>
                </a:solidFill>
                <a:latin typeface="Myriad Pro" pitchFamily="34" charset="0"/>
              </a:rPr>
              <a:t>based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“ materiály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pro další postup v oblasti BESIP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cs-CZ" altLang="cs-CZ" sz="2000" b="1" dirty="0">
                <a:solidFill>
                  <a:srgbClr val="F3742E"/>
                </a:solidFill>
                <a:latin typeface="Myriad Pro" pitchFamily="34" charset="0"/>
              </a:rPr>
              <a:t>Zdroje dat:</a:t>
            </a:r>
          </a:p>
        </p:txBody>
      </p:sp>
      <p:sp>
        <p:nvSpPr>
          <p:cNvPr id="5" name="TextovéPole 2">
            <a:extLst>
              <a:ext uri="{FF2B5EF4-FFF2-40B4-BE49-F238E27FC236}">
                <a16:creationId xmlns:a16="http://schemas.microsoft.com/office/drawing/2014/main" id="{E2306555-6F64-49C4-A242-82627E691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64" y="3920541"/>
            <a:ext cx="4809656" cy="19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statistické údaje z veřejně dostupných zdrojů a databází 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(ČSÚ, webové stránky města)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a poskytnuté městem 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(evidence obyvatelstva, registr vozidel, registr řidičů, …)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data o nehodovosti z databáze nehod ŘSDP PP ČR</a:t>
            </a:r>
          </a:p>
        </p:txBody>
      </p:sp>
      <p:sp>
        <p:nvSpPr>
          <p:cNvPr id="6" name="TextovéPole 2">
            <a:extLst>
              <a:ext uri="{FF2B5EF4-FFF2-40B4-BE49-F238E27FC236}">
                <a16:creationId xmlns:a16="http://schemas.microsoft.com/office/drawing/2014/main" id="{056F8BC6-4773-491F-9055-4E5C990AB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3952" y="3907157"/>
            <a:ext cx="3888432" cy="201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strategické materiály města 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(územní plán, strategický plán rozvoje města, pasporty, …)</a:t>
            </a:r>
            <a:endParaRPr lang="cs-CZ" altLang="cs-CZ" sz="1800" dirty="0">
              <a:solidFill>
                <a:srgbClr val="51514F"/>
              </a:solidFill>
              <a:latin typeface="Myriad Pro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strategické materiály kraje 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(koncepce z oblasti dopravy s přímým dopadem na dopravu na území města)</a:t>
            </a:r>
            <a:endParaRPr lang="cs-CZ" altLang="cs-CZ" sz="2000" dirty="0">
              <a:solidFill>
                <a:srgbClr val="51514F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558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397697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Obsah analytické části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198365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372" y="1036040"/>
            <a:ext cx="8481764" cy="478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socioekonomická analýza města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počet obyvatel, věkové složení, vzdělání a životní úroveň, sídelní struktura, zaměstnanost, podnikání a průmysl, autoškoly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vše ve vztahu k dopravní situaci ve městě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charakteristika silniční sítě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spojení s okolními obcemi, délka a návaznost sítě místních komunikací na další komunikace ve správě kraje nebo státu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motorizace, hromadná doprava, nemotorová doprava (</a:t>
            </a:r>
            <a:r>
              <a:rPr lang="cs-CZ" altLang="cs-CZ" sz="2000" dirty="0" err="1">
                <a:solidFill>
                  <a:srgbClr val="51514F"/>
                </a:solidFill>
                <a:latin typeface="Myriad Pro" pitchFamily="34" charset="0"/>
              </a:rPr>
              <a:t>cyklodoprava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, pěší doprava), intenzita dopravy (CSD)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nepřímé ukazatele bezpečnosti (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  <a:hlinkClick r:id="rId3"/>
              </a:rPr>
              <a:t>NUB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)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faktory, u nichž je prokázána souvislost s nehodovostí (např. překračování rychlosti, nošení reflexních prvků a další)</a:t>
            </a:r>
          </a:p>
        </p:txBody>
      </p:sp>
    </p:spTree>
    <p:extLst>
      <p:ext uri="{BB962C8B-B14F-4D97-AF65-F5344CB8AC3E}">
        <p14:creationId xmlns:p14="http://schemas.microsoft.com/office/powerpoint/2010/main" val="184718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201027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260648"/>
            <a:ext cx="11305256" cy="593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spcAft>
                <a:spcPts val="300"/>
              </a:spcAft>
              <a:buFont typeface="+mj-lt"/>
              <a:buAutoNum type="arabicPeriod" startAt="4"/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vývoj nehodovosti v obci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(přímé ukazatele bezpečnosti)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za ~10 let</a:t>
            </a:r>
          </a:p>
          <a:p>
            <a:pPr lvl="1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okolnosti závažných dopravních nehod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zdroj: databáze ŘSDP PP ČR</a:t>
            </a:r>
          </a:p>
          <a:p>
            <a:pPr lvl="2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možnost vytvořit skupiny nehod majících společné znaky (např. druh nehody, zavinění, přítomnost alkoholu, hlavní příčina a další)</a:t>
            </a:r>
          </a:p>
          <a:p>
            <a:pPr lvl="1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nehodovost dle klíčových ukazatelů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4 hlavní ukazatele (účastník silničního provozu, jeho věk, druh komunikace, příčina dopravní nehody) + možnost přidat další ukazatele s ohledem na specifika dané obce (např. roční období – zimní/letní resorty apod.)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cílem je </a:t>
            </a:r>
            <a:r>
              <a:rPr lang="cs-CZ" altLang="cs-CZ" sz="1800" i="1" dirty="0">
                <a:solidFill>
                  <a:srgbClr val="51514F"/>
                </a:solidFill>
                <a:latin typeface="Myriad Pro" pitchFamily="34" charset="0"/>
              </a:rPr>
              <a:t>nalézt společného jmenovatele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 → možnost identifikace oblastí s největším potenciálem snížení počtu a závažnosti nehod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nehodové lokality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aplikace 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  <a:hlinkClick r:id="rId3"/>
              </a:rPr>
              <a:t>Dopravní nehody v ČR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, metoda 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  <a:hlinkClick r:id="rId4"/>
              </a:rPr>
              <a:t>KDE+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 (shluky dopravních nehod)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po nalezení shluků by měl následovat jejich popis – ukázka je v Metodice</a:t>
            </a:r>
          </a:p>
          <a:p>
            <a:pPr lvl="2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popsané lokality by měly být projednány se zástupci města, správci komunikací, policií a dalšími kompetentními subjekty pro určení dalšího postupu</a:t>
            </a:r>
          </a:p>
          <a:p>
            <a:pPr lvl="1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ekonomické dopady nehodovosti</a:t>
            </a:r>
          </a:p>
        </p:txBody>
      </p:sp>
    </p:spTree>
    <p:extLst>
      <p:ext uri="{BB962C8B-B14F-4D97-AF65-F5344CB8AC3E}">
        <p14:creationId xmlns:p14="http://schemas.microsoft.com/office/powerpoint/2010/main" val="406291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185528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327815"/>
            <a:ext cx="8697788" cy="1538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785700" lvl="1" indent="-342900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ekonomické dopady nehodovosti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kalkulace ztráty z dopravní nehodovosti umožní vyčíslení odhadu dopadu na městský/obecní rozpočet</a:t>
            </a:r>
          </a:p>
          <a:p>
            <a:pPr lvl="2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hodnoty mohou být použity pro hodnocení efektivity dopravně-bezpečnostních opatření</a:t>
            </a:r>
          </a:p>
        </p:txBody>
      </p:sp>
      <p:sp>
        <p:nvSpPr>
          <p:cNvPr id="11" name="TextovéPole 2">
            <a:extLst>
              <a:ext uri="{FF2B5EF4-FFF2-40B4-BE49-F238E27FC236}">
                <a16:creationId xmlns:a16="http://schemas.microsoft.com/office/drawing/2014/main" id="{D11E484F-0FD5-484C-BF6B-6A58B1012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400" y="5750431"/>
            <a:ext cx="8532000" cy="300076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ctr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1350" dirty="0">
                <a:solidFill>
                  <a:srgbClr val="51514F"/>
                </a:solidFill>
                <a:latin typeface="Myriad Pro" pitchFamily="34" charset="0"/>
              </a:rPr>
              <a:t>Zdroj: Aktualizovaná Metodika výpočtu ztrát z dopravní nehodovosti na pozemních komunikacích (CDV, 2017)</a:t>
            </a:r>
          </a:p>
        </p:txBody>
      </p: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1B4EB7C4-DCA9-4A17-B351-1E0B06CCC662}"/>
              </a:ext>
            </a:extLst>
          </p:cNvPr>
          <p:cNvGrpSpPr>
            <a:grpSpLocks noChangeAspect="1"/>
          </p:cNvGrpSpPr>
          <p:nvPr/>
        </p:nvGrpSpPr>
        <p:grpSpPr>
          <a:xfrm>
            <a:off x="839416" y="2070000"/>
            <a:ext cx="8496000" cy="3564000"/>
            <a:chOff x="0" y="1844824"/>
            <a:chExt cx="9144000" cy="383480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0" name="Obrázek 9">
              <a:extLst>
                <a:ext uri="{FF2B5EF4-FFF2-40B4-BE49-F238E27FC236}">
                  <a16:creationId xmlns:a16="http://schemas.microsoft.com/office/drawing/2014/main" id="{F487CCA8-68AE-4021-B4B5-0E7A8D3C54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200"/>
            <a:stretch/>
          </p:blipFill>
          <p:spPr>
            <a:xfrm>
              <a:off x="0" y="3573016"/>
              <a:ext cx="9144000" cy="2106616"/>
            </a:xfrm>
            <a:prstGeom prst="rect">
              <a:avLst/>
            </a:prstGeom>
          </p:spPr>
        </p:pic>
        <p:pic>
          <p:nvPicPr>
            <p:cNvPr id="18" name="Obrázek 17">
              <a:extLst>
                <a:ext uri="{FF2B5EF4-FFF2-40B4-BE49-F238E27FC236}">
                  <a16:creationId xmlns:a16="http://schemas.microsoft.com/office/drawing/2014/main" id="{DBD11E01-B496-4185-8779-18955B23A6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1185"/>
            <a:stretch/>
          </p:blipFill>
          <p:spPr>
            <a:xfrm>
              <a:off x="0" y="1844824"/>
              <a:ext cx="9144000" cy="396810"/>
            </a:xfrm>
            <a:prstGeom prst="rect">
              <a:avLst/>
            </a:prstGeom>
          </p:spPr>
        </p:pic>
        <p:pic>
          <p:nvPicPr>
            <p:cNvPr id="19" name="Obrázek 18">
              <a:extLst>
                <a:ext uri="{FF2B5EF4-FFF2-40B4-BE49-F238E27FC236}">
                  <a16:creationId xmlns:a16="http://schemas.microsoft.com/office/drawing/2014/main" id="{5A41BD1E-F8E9-426A-901A-23BAEEC60D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98" b="77604"/>
            <a:stretch/>
          </p:blipFill>
          <p:spPr>
            <a:xfrm>
              <a:off x="0" y="2204864"/>
              <a:ext cx="9144000" cy="504056"/>
            </a:xfrm>
            <a:prstGeom prst="rect">
              <a:avLst/>
            </a:prstGeom>
          </p:spPr>
        </p:pic>
        <p:pic>
          <p:nvPicPr>
            <p:cNvPr id="20" name="Obrázek 19">
              <a:extLst>
                <a:ext uri="{FF2B5EF4-FFF2-40B4-BE49-F238E27FC236}">
                  <a16:creationId xmlns:a16="http://schemas.microsoft.com/office/drawing/2014/main" id="{F6829A04-D77B-4B80-B812-FBC4A203A3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204" b="48400"/>
            <a:stretch/>
          </p:blipFill>
          <p:spPr>
            <a:xfrm>
              <a:off x="0" y="2708920"/>
              <a:ext cx="9144000" cy="10081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3029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191398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528" y="404664"/>
            <a:ext cx="11228087" cy="3631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 startAt="5"/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strategické (rozvojové) dokumenty ovlivňující BESIP města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generel dopravy, plán udržitelné městské mobility* (PUMM/SUMP), plán rozvoje města/obce, …</a:t>
            </a:r>
          </a:p>
          <a:p>
            <a:pPr marL="741600" lvl="1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*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zabývá se dopravou jako celkem, neurčuje konkrétní kroky, které je potřeba podniknout, aby byly dosaženy cíle v oblasti zvýšení bezpečnosti × místní strategie ano</a:t>
            </a:r>
            <a:endParaRPr lang="cs-CZ" altLang="cs-CZ" sz="2000" dirty="0">
              <a:solidFill>
                <a:srgbClr val="51514F"/>
              </a:solidFill>
              <a:latin typeface="Myriad Pro" pitchFamily="34" charset="0"/>
            </a:endParaRPr>
          </a:p>
          <a:p>
            <a:pPr marL="457200" indent="-457200" eaLnBrk="1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 startAt="5"/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realizované aktivity zaměřené na BESIP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i="1" dirty="0">
                <a:solidFill>
                  <a:srgbClr val="51514F"/>
                </a:solidFill>
                <a:latin typeface="Myriad Pro" pitchFamily="34" charset="0"/>
              </a:rPr>
              <a:t>tvrdá opatření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(výstavba a úprava komunikací, dopravní značení, …)</a:t>
            </a:r>
            <a:endParaRPr lang="cs-CZ" altLang="cs-CZ" sz="2000" dirty="0">
              <a:solidFill>
                <a:srgbClr val="51514F"/>
              </a:solidFill>
              <a:latin typeface="Myriad Pro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i="1" dirty="0">
                <a:solidFill>
                  <a:srgbClr val="51514F"/>
                </a:solidFill>
                <a:latin typeface="Myriad Pro" pitchFamily="34" charset="0"/>
              </a:rPr>
              <a:t>měkká opatření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(besedy, vzdělávání, dopravní hřiště, kampaně, činnost KK BESIP, spolupráce s policií, příjemci podpory z FZŠ, …)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z nich vychází definování (nových) aktivit v Akčním plánu</a:t>
            </a:r>
          </a:p>
        </p:txBody>
      </p:sp>
    </p:spTree>
    <p:extLst>
      <p:ext uri="{BB962C8B-B14F-4D97-AF65-F5344CB8AC3E}">
        <p14:creationId xmlns:p14="http://schemas.microsoft.com/office/powerpoint/2010/main" val="3820902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6218935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C2CDEF5-CBC1-477D-ACEE-0C9B2C319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2330" y="1260247"/>
            <a:ext cx="8220843" cy="6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3600" b="1" dirty="0">
                <a:solidFill>
                  <a:srgbClr val="246AA4"/>
                </a:solidFill>
                <a:latin typeface="Myriad Pro" pitchFamily="34" charset="0"/>
              </a:rPr>
              <a:t>2. Strategická část</a:t>
            </a:r>
          </a:p>
        </p:txBody>
      </p:sp>
      <p:sp>
        <p:nvSpPr>
          <p:cNvPr id="4" name="TextovéPole 2">
            <a:extLst>
              <a:ext uri="{FF2B5EF4-FFF2-40B4-BE49-F238E27FC236}">
                <a16:creationId xmlns:a16="http://schemas.microsoft.com/office/drawing/2014/main" id="{27A16495-B199-43BC-935A-B1F6F7674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1544" y="2252030"/>
            <a:ext cx="7833993" cy="461659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ctr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2400" i="1" dirty="0">
                <a:solidFill>
                  <a:srgbClr val="0B3A65"/>
                </a:solidFill>
                <a:latin typeface="Myriad Pro" pitchFamily="34" charset="0"/>
              </a:rPr>
              <a:t>Čeho chceme dosáhnout?</a:t>
            </a:r>
          </a:p>
        </p:txBody>
      </p:sp>
      <p:pic>
        <p:nvPicPr>
          <p:cNvPr id="19" name="Grafický objekt 18" descr="Kruh se šipkou doleva obrys">
            <a:extLst>
              <a:ext uri="{FF2B5EF4-FFF2-40B4-BE49-F238E27FC236}">
                <a16:creationId xmlns:a16="http://schemas.microsoft.com/office/drawing/2014/main" id="{529D8759-4DD9-427D-9777-BE5F0A02B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83870" y="3818204"/>
            <a:ext cx="1284407" cy="1284407"/>
          </a:xfrm>
          <a:prstGeom prst="rect">
            <a:avLst/>
          </a:prstGeom>
        </p:spPr>
      </p:pic>
      <p:pic>
        <p:nvPicPr>
          <p:cNvPr id="26" name="Grafický objekt 25" descr="Pruhový graf se sestupným trendem se souvislou výplní">
            <a:extLst>
              <a:ext uri="{FF2B5EF4-FFF2-40B4-BE49-F238E27FC236}">
                <a16:creationId xmlns:a16="http://schemas.microsoft.com/office/drawing/2014/main" id="{48BEE991-7AC0-4882-AD24-5FA4E4A88F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32104" y="3483868"/>
            <a:ext cx="1823517" cy="1823517"/>
          </a:xfrm>
          <a:prstGeom prst="rect">
            <a:avLst/>
          </a:prstGeom>
        </p:spPr>
      </p:pic>
      <p:grpSp>
        <p:nvGrpSpPr>
          <p:cNvPr id="27" name="Skupina 26">
            <a:extLst>
              <a:ext uri="{FF2B5EF4-FFF2-40B4-BE49-F238E27FC236}">
                <a16:creationId xmlns:a16="http://schemas.microsoft.com/office/drawing/2014/main" id="{732FB3F0-BCD8-4D4C-A1ED-7F64A419E09D}"/>
              </a:ext>
            </a:extLst>
          </p:cNvPr>
          <p:cNvGrpSpPr/>
          <p:nvPr/>
        </p:nvGrpSpPr>
        <p:grpSpPr>
          <a:xfrm>
            <a:off x="2639616" y="3270804"/>
            <a:ext cx="1800200" cy="2036581"/>
            <a:chOff x="3131840" y="4098776"/>
            <a:chExt cx="1216800" cy="1441525"/>
          </a:xfrm>
        </p:grpSpPr>
        <p:pic>
          <p:nvPicPr>
            <p:cNvPr id="5" name="Grafický objekt 4" descr="Příčina a následek se souvislou výplní">
              <a:extLst>
                <a:ext uri="{FF2B5EF4-FFF2-40B4-BE49-F238E27FC236}">
                  <a16:creationId xmlns:a16="http://schemas.microsoft.com/office/drawing/2014/main" id="{23962834-9A7D-4F53-99F6-674EE76A8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131840" y="4625901"/>
              <a:ext cx="914400" cy="914400"/>
            </a:xfrm>
            <a:prstGeom prst="rect">
              <a:avLst/>
            </a:prstGeom>
          </p:spPr>
        </p:pic>
        <p:pic>
          <p:nvPicPr>
            <p:cNvPr id="8" name="Grafický objekt 7" descr="Zapojit se souvislou výplní">
              <a:extLst>
                <a:ext uri="{FF2B5EF4-FFF2-40B4-BE49-F238E27FC236}">
                  <a16:creationId xmlns:a16="http://schemas.microsoft.com/office/drawing/2014/main" id="{BB0E3CF7-D7F3-47EE-A139-67C73DAA3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16200000" flipV="1">
              <a:off x="3434240" y="4098776"/>
              <a:ext cx="914400" cy="914400"/>
            </a:xfrm>
            <a:prstGeom prst="rect">
              <a:avLst/>
            </a:prstGeom>
          </p:spPr>
        </p:pic>
        <p:pic>
          <p:nvPicPr>
            <p:cNvPr id="28" name="Grafický objekt 27" descr="Příčina a následek se souvislou výplní">
              <a:extLst>
                <a:ext uri="{FF2B5EF4-FFF2-40B4-BE49-F238E27FC236}">
                  <a16:creationId xmlns:a16="http://schemas.microsoft.com/office/drawing/2014/main" id="{E5664618-4C8E-45C6-955F-C334A9A4E8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36049" b="36819"/>
            <a:stretch/>
          </p:blipFill>
          <p:spPr>
            <a:xfrm flipV="1">
              <a:off x="3131840" y="4608000"/>
              <a:ext cx="914400" cy="248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2595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294" y="301575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Strategický rámec a cíle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163" y="6165304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874" y="1148085"/>
            <a:ext cx="5385420" cy="132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strategie BESIP daného města je v základu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provázána s nadřazenými strategickými dokumenty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na nadnárodní, národní a krajské úrovni</a:t>
            </a:r>
          </a:p>
        </p:txBody>
      </p:sp>
      <p:sp>
        <p:nvSpPr>
          <p:cNvPr id="25" name="TextovéPole 2">
            <a:extLst>
              <a:ext uri="{FF2B5EF4-FFF2-40B4-BE49-F238E27FC236}">
                <a16:creationId xmlns:a16="http://schemas.microsoft.com/office/drawing/2014/main" id="{05F6A5AB-9F10-4410-8A47-BC6014473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285" y="2637762"/>
            <a:ext cx="8697788" cy="272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+mj-lt"/>
              </a:rPr>
              <a:t>→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strategie měst mají vytyčenou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stejnou vizi – VIZI NULA</a:t>
            </a:r>
            <a:endParaRPr lang="cs-CZ" altLang="cs-CZ" sz="2000" dirty="0">
              <a:solidFill>
                <a:srgbClr val="51514F"/>
              </a:solidFill>
              <a:latin typeface="Myriad Pro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pro naplnění vize jsou ve střednědobém horizontu definovány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strategické (základní) cíle</a:t>
            </a:r>
            <a:endParaRPr lang="cs-CZ" altLang="cs-CZ" sz="1600" b="1" dirty="0">
              <a:solidFill>
                <a:srgbClr val="51514F"/>
              </a:solidFill>
              <a:latin typeface="Myriad Pro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konkrétní, srozumitelné, analyticky podložené, realistické, časově ohraničené, kvantifikovatelné → měřitelné, vyhodnotitelné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základní cíl strategií BESIP měst bývá zpravidla stejný, jaký byl stanoven Strategií BESIP 2021–2030 na národní úrovni</a:t>
            </a:r>
          </a:p>
        </p:txBody>
      </p: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B36BBFBF-EB34-48ED-AA78-73929215357D}"/>
              </a:ext>
            </a:extLst>
          </p:cNvPr>
          <p:cNvGrpSpPr/>
          <p:nvPr/>
        </p:nvGrpSpPr>
        <p:grpSpPr>
          <a:xfrm>
            <a:off x="7680176" y="546519"/>
            <a:ext cx="3924088" cy="2882481"/>
            <a:chOff x="5688000" y="628791"/>
            <a:chExt cx="3132000" cy="2008121"/>
          </a:xfrm>
        </p:grpSpPr>
        <p:pic>
          <p:nvPicPr>
            <p:cNvPr id="9" name="Obrázek 8">
              <a:extLst>
                <a:ext uri="{FF2B5EF4-FFF2-40B4-BE49-F238E27FC236}">
                  <a16:creationId xmlns:a16="http://schemas.microsoft.com/office/drawing/2014/main" id="{7D3AEBF5-3DA1-4EFC-8658-94D77321C4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388"/>
            <a:stretch/>
          </p:blipFill>
          <p:spPr>
            <a:xfrm>
              <a:off x="5940000" y="628791"/>
              <a:ext cx="2880000" cy="756575"/>
            </a:xfrm>
            <a:prstGeom prst="rect">
              <a:avLst/>
            </a:prstGeom>
          </p:spPr>
        </p:pic>
        <p:pic>
          <p:nvPicPr>
            <p:cNvPr id="26" name="Obrázek 25">
              <a:extLst>
                <a:ext uri="{FF2B5EF4-FFF2-40B4-BE49-F238E27FC236}">
                  <a16:creationId xmlns:a16="http://schemas.microsoft.com/office/drawing/2014/main" id="{CD4A0309-A315-4DE7-BCAB-A103F1834F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612" b="35366"/>
            <a:stretch/>
          </p:blipFill>
          <p:spPr>
            <a:xfrm>
              <a:off x="5688000" y="1305181"/>
              <a:ext cx="2880000" cy="656250"/>
            </a:xfrm>
            <a:prstGeom prst="rect">
              <a:avLst/>
            </a:prstGeom>
          </p:spPr>
        </p:pic>
        <p:pic>
          <p:nvPicPr>
            <p:cNvPr id="27" name="Obrázek 26">
              <a:extLst>
                <a:ext uri="{FF2B5EF4-FFF2-40B4-BE49-F238E27FC236}">
                  <a16:creationId xmlns:a16="http://schemas.microsoft.com/office/drawing/2014/main" id="{563E9C79-1420-4CBD-9E10-1BF3B254F6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972"/>
            <a:stretch/>
          </p:blipFill>
          <p:spPr>
            <a:xfrm>
              <a:off x="6012000" y="1996943"/>
              <a:ext cx="2808000" cy="639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3665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6231461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6" name="TextovéPole 2">
            <a:extLst>
              <a:ext uri="{FF2B5EF4-FFF2-40B4-BE49-F238E27FC236}">
                <a16:creationId xmlns:a16="http://schemas.microsoft.com/office/drawing/2014/main" id="{AFBC2AC9-B825-43D5-88D4-669B18CB0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364601"/>
            <a:ext cx="8481764" cy="40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základní strategický cíl „národní strategie“:</a:t>
            </a:r>
          </a:p>
        </p:txBody>
      </p:sp>
      <p:sp>
        <p:nvSpPr>
          <p:cNvPr id="7" name="TextovéPole 2">
            <a:extLst>
              <a:ext uri="{FF2B5EF4-FFF2-40B4-BE49-F238E27FC236}">
                <a16:creationId xmlns:a16="http://schemas.microsoft.com/office/drawing/2014/main" id="{9E5A3CD5-BD9B-4CEE-A7DD-A65D8982A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504" y="942022"/>
            <a:ext cx="6375807" cy="101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ctr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2000" b="1" i="1" spc="30" dirty="0">
                <a:latin typeface="Myriad Pro" pitchFamily="34" charset="0"/>
              </a:rPr>
              <a:t>do roku 2030 bude na pozemních komunikacích při dopravních nehodách usmrceno a těžce zraněno o 50 % méně osob oproti výchozímu stavu</a:t>
            </a:r>
          </a:p>
        </p:txBody>
      </p:sp>
      <p:sp>
        <p:nvSpPr>
          <p:cNvPr id="8" name="TextovéPole 2">
            <a:extLst>
              <a:ext uri="{FF2B5EF4-FFF2-40B4-BE49-F238E27FC236}">
                <a16:creationId xmlns:a16="http://schemas.microsoft.com/office/drawing/2014/main" id="{ABC19AD6-DF09-4E34-BB64-52FFC954D5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838" y="2210127"/>
            <a:ext cx="8481764" cy="70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cíl může být v místní strategii modifikován a zpřísněn v závislosti na tom, jak se vyvíjela nehodovost v obci v předchozích letech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A05C7653-4166-49CA-A7F9-FD94CEFD9E9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5000"/>
          </a:blip>
          <a:stretch>
            <a:fillRect/>
          </a:stretch>
        </p:blipFill>
        <p:spPr>
          <a:xfrm>
            <a:off x="964661" y="1705232"/>
            <a:ext cx="666843" cy="504895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64D49034-EA6C-44FB-A790-4199260DE86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5000"/>
          </a:blip>
          <a:stretch>
            <a:fillRect/>
          </a:stretch>
        </p:blipFill>
        <p:spPr>
          <a:xfrm>
            <a:off x="7824192" y="623027"/>
            <a:ext cx="666843" cy="495369"/>
          </a:xfrm>
          <a:prstGeom prst="rect">
            <a:avLst/>
          </a:prstGeom>
        </p:spPr>
      </p:pic>
      <p:pic>
        <p:nvPicPr>
          <p:cNvPr id="24" name="Obrázek 23">
            <a:extLst>
              <a:ext uri="{FF2B5EF4-FFF2-40B4-BE49-F238E27FC236}">
                <a16:creationId xmlns:a16="http://schemas.microsoft.com/office/drawing/2014/main" id="{2961787A-4B53-474B-9ACE-30833E838C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2898207"/>
            <a:ext cx="6480000" cy="31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25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165304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6" name="TextovéPole 2">
            <a:extLst>
              <a:ext uri="{FF2B5EF4-FFF2-40B4-BE49-F238E27FC236}">
                <a16:creationId xmlns:a16="http://schemas.microsoft.com/office/drawing/2014/main" id="{AFBC2AC9-B825-43D5-88D4-669B18CB0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84" y="326780"/>
            <a:ext cx="8481764" cy="101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proces naplnění základního cíle je vhodné konkretizovat ve smyslu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stanovení průběžných předpokládaných hodnot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, kterých má být dosaženo 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(díky tomu lze plnění průběžně vyhodnocovat)</a:t>
            </a:r>
            <a:endParaRPr lang="cs-CZ" altLang="cs-CZ" sz="2000" dirty="0">
              <a:solidFill>
                <a:srgbClr val="51514F"/>
              </a:solidFill>
              <a:latin typeface="Myriad Pro" pitchFamily="34" charset="0"/>
            </a:endParaRPr>
          </a:p>
        </p:txBody>
      </p:sp>
      <p:sp>
        <p:nvSpPr>
          <p:cNvPr id="9" name="TextovéPole 2">
            <a:extLst>
              <a:ext uri="{FF2B5EF4-FFF2-40B4-BE49-F238E27FC236}">
                <a16:creationId xmlns:a16="http://schemas.microsoft.com/office/drawing/2014/main" id="{1A3B8277-4FB4-4D9E-9C37-CD3CECB769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0258" y="5354639"/>
            <a:ext cx="2088231" cy="692491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1300" dirty="0">
                <a:solidFill>
                  <a:srgbClr val="51514F"/>
                </a:solidFill>
                <a:latin typeface="Myriad Pro" pitchFamily="34" charset="0"/>
              </a:rPr>
              <a:t>Zdroj: Strategie BESIP 2021–2030 města Vizovice (CDV, 2020)</a:t>
            </a: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560E3D0E-1FF1-4472-8DF9-A23364E49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36" y="1342437"/>
            <a:ext cx="7506921" cy="453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65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237312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6BE2DAFE-6FB2-4546-8922-2487799A6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5578" y="2586851"/>
            <a:ext cx="8220843" cy="70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4000" b="1" dirty="0">
                <a:solidFill>
                  <a:srgbClr val="246AA4"/>
                </a:solidFill>
                <a:latin typeface="Myriad Pro" pitchFamily="34" charset="0"/>
              </a:rPr>
              <a:t>3. Akční plán</a:t>
            </a:r>
          </a:p>
        </p:txBody>
      </p:sp>
      <p:sp>
        <p:nvSpPr>
          <p:cNvPr id="4" name="TextovéPole 2">
            <a:extLst>
              <a:ext uri="{FF2B5EF4-FFF2-40B4-BE49-F238E27FC236}">
                <a16:creationId xmlns:a16="http://schemas.microsoft.com/office/drawing/2014/main" id="{43476743-B0E5-4D97-A386-FF45859A9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552" y="3516049"/>
            <a:ext cx="7833993" cy="461659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ctr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2400" i="1" dirty="0">
                <a:solidFill>
                  <a:srgbClr val="0B3A65"/>
                </a:solidFill>
                <a:latin typeface="Myriad Pro" pitchFamily="34" charset="0"/>
              </a:rPr>
              <a:t>Co je potřeba udělat?</a:t>
            </a:r>
          </a:p>
        </p:txBody>
      </p:sp>
      <p:pic>
        <p:nvPicPr>
          <p:cNvPr id="66" name="Grafický objekt 65" descr="Deska s klipem, zaškrtnuté i nezaškrtnuté obrys">
            <a:extLst>
              <a:ext uri="{FF2B5EF4-FFF2-40B4-BE49-F238E27FC236}">
                <a16:creationId xmlns:a16="http://schemas.microsoft.com/office/drawing/2014/main" id="{F97FC5F9-47D7-4A9E-BA9B-B62C843CE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03668" y="1358880"/>
            <a:ext cx="1008000" cy="1008000"/>
          </a:xfrm>
          <a:prstGeom prst="rect">
            <a:avLst/>
          </a:prstGeom>
        </p:spPr>
      </p:pic>
      <p:pic>
        <p:nvPicPr>
          <p:cNvPr id="71" name="Grafický objekt 70" descr="Samolepicí poznámky obrys">
            <a:extLst>
              <a:ext uri="{FF2B5EF4-FFF2-40B4-BE49-F238E27FC236}">
                <a16:creationId xmlns:a16="http://schemas.microsoft.com/office/drawing/2014/main" id="{11FD2265-659B-46D6-8233-CA9CAEF51A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27648" y="1196752"/>
            <a:ext cx="720000" cy="720000"/>
          </a:xfrm>
          <a:prstGeom prst="rect">
            <a:avLst/>
          </a:prstGeom>
        </p:spPr>
      </p:pic>
      <p:pic>
        <p:nvPicPr>
          <p:cNvPr id="9" name="Grafický objekt 8" descr="Bezpečnostní kamera se souvislou výplní">
            <a:extLst>
              <a:ext uri="{FF2B5EF4-FFF2-40B4-BE49-F238E27FC236}">
                <a16:creationId xmlns:a16="http://schemas.microsoft.com/office/drawing/2014/main" id="{BC036736-8F5D-4E54-B5E9-4BE9CFA915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8310360" y="2586851"/>
            <a:ext cx="1026000" cy="1026000"/>
          </a:xfrm>
          <a:prstGeom prst="rect">
            <a:avLst/>
          </a:prstGeom>
        </p:spPr>
      </p:pic>
      <p:pic>
        <p:nvPicPr>
          <p:cNvPr id="10" name="Grafický objekt 9" descr="Samolepicí poznámky obrys">
            <a:extLst>
              <a:ext uri="{FF2B5EF4-FFF2-40B4-BE49-F238E27FC236}">
                <a16:creationId xmlns:a16="http://schemas.microsoft.com/office/drawing/2014/main" id="{96F0FDDB-A090-4EE5-89D9-CC2C130023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51668" y="74238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41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544" y="500775"/>
            <a:ext cx="11182064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Úvodní informace o Metodice pro tvorbu Strategie BESIP měst</a:t>
            </a:r>
          </a:p>
        </p:txBody>
      </p:sp>
      <p:sp>
        <p:nvSpPr>
          <p:cNvPr id="9220" name="TextovéPole 2">
            <a:extLst>
              <a:ext uri="{FF2B5EF4-FFF2-40B4-BE49-F238E27FC236}">
                <a16:creationId xmlns:a16="http://schemas.microsoft.com/office/drawing/2014/main" id="{90E7CB83-764B-4BCB-BA59-DD788FCBA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3027000"/>
            <a:ext cx="5889476" cy="2708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dokument určený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městům/obcím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, zejména vedoucím a pověřeným pracovníkům v oblasti dopravy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umožňuje systematické řešení bezpečnosti silničního provozu na úrovni měst/obcí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na střednědobé období 10 let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certifikováno Ministerstvem dopravy (2020)</a:t>
            </a:r>
          </a:p>
        </p:txBody>
      </p:sp>
      <p:pic>
        <p:nvPicPr>
          <p:cNvPr id="9221" name="Obrázek 4" descr="Obsah obrázku text, exteriér&#10;&#10;Popis byl vytvořen automaticky">
            <a:extLst>
              <a:ext uri="{FF2B5EF4-FFF2-40B4-BE49-F238E27FC236}">
                <a16:creationId xmlns:a16="http://schemas.microsoft.com/office/drawing/2014/main" id="{129759D3-FEC0-4009-99FC-D7B3DC107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84" y="1240329"/>
            <a:ext cx="3168352" cy="449509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165304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544" y="1496658"/>
            <a:ext cx="8337748" cy="140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základní cíl dokumentu: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metodickým doporučením přispět k systematickému snižování nehodovosti na pozemních komunikacích prostřednictvím tvorby Strategie BESIP měst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401" y="331349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Obecně o Akčním plánu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201750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405" y="1196752"/>
            <a:ext cx="8625780" cy="466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200" dirty="0">
                <a:latin typeface="Myriad Pro" pitchFamily="34" charset="0"/>
              </a:rPr>
              <a:t>Akční plán (AP) = </a:t>
            </a:r>
            <a:r>
              <a:rPr lang="cs-CZ" altLang="cs-CZ" sz="2200" b="1" dirty="0">
                <a:latin typeface="Myriad Pro" pitchFamily="34" charset="0"/>
              </a:rPr>
              <a:t>plán zavedení poznatků z analytické části do praxe</a:t>
            </a:r>
            <a:r>
              <a:rPr lang="cs-CZ" altLang="cs-CZ" sz="2200" dirty="0">
                <a:latin typeface="Myriad Pro" pitchFamily="34" charset="0"/>
              </a:rPr>
              <a:t> za účelem naplnění cílů strategické části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200" dirty="0">
                <a:latin typeface="Myriad Pro" pitchFamily="34" charset="0"/>
              </a:rPr>
              <a:t>požadavky na AP: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200" dirty="0">
                <a:latin typeface="Myriad Pro" pitchFamily="34" charset="0"/>
              </a:rPr>
              <a:t>navržená opatření jsou </a:t>
            </a:r>
            <a:r>
              <a:rPr lang="cs-CZ" altLang="cs-CZ" sz="2200" i="1" dirty="0">
                <a:latin typeface="Myriad Pro" pitchFamily="34" charset="0"/>
              </a:rPr>
              <a:t>konkrétní, realistická a reálná</a:t>
            </a:r>
            <a:r>
              <a:rPr lang="cs-CZ" altLang="cs-CZ" sz="2200" dirty="0">
                <a:latin typeface="Myriad Pro" pitchFamily="34" charset="0"/>
              </a:rPr>
              <a:t> (proveditelná)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200" dirty="0">
                <a:latin typeface="Myriad Pro" pitchFamily="34" charset="0"/>
              </a:rPr>
              <a:t>opatření je možno </a:t>
            </a:r>
            <a:r>
              <a:rPr lang="cs-CZ" altLang="cs-CZ" sz="2200" i="1" dirty="0">
                <a:latin typeface="Myriad Pro" pitchFamily="34" charset="0"/>
              </a:rPr>
              <a:t>vyhodnotit</a:t>
            </a:r>
            <a:endParaRPr lang="cs-CZ" altLang="cs-CZ" sz="2200" dirty="0">
              <a:latin typeface="Myriad Pro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200" dirty="0">
                <a:latin typeface="Myriad Pro" pitchFamily="34" charset="0"/>
              </a:rPr>
              <a:t>aktivity jsou </a:t>
            </a:r>
            <a:r>
              <a:rPr lang="cs-CZ" altLang="cs-CZ" sz="2200" i="1" dirty="0">
                <a:latin typeface="Myriad Pro" pitchFamily="34" charset="0"/>
              </a:rPr>
              <a:t>časově ohraničené</a:t>
            </a:r>
            <a:r>
              <a:rPr lang="cs-CZ" altLang="cs-CZ" sz="2200" dirty="0">
                <a:latin typeface="Myriad Pro" pitchFamily="34" charset="0"/>
              </a:rPr>
              <a:t> – </a:t>
            </a:r>
            <a:r>
              <a:rPr lang="cs-CZ" altLang="cs-CZ" sz="2200" b="1" dirty="0">
                <a:latin typeface="Myriad Pro" pitchFamily="34" charset="0"/>
              </a:rPr>
              <a:t>doporučená doba je 2 roky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200" dirty="0">
                <a:latin typeface="Myriad Pro" pitchFamily="34" charset="0"/>
              </a:rPr>
              <a:t>následně provést vyhodnocení </a:t>
            </a:r>
            <a:r>
              <a:rPr lang="cs-CZ" altLang="cs-CZ" sz="2200" dirty="0">
                <a:latin typeface="+mj-lt"/>
              </a:rPr>
              <a:t>→</a:t>
            </a:r>
            <a:r>
              <a:rPr lang="cs-CZ" altLang="cs-CZ" sz="2200" dirty="0">
                <a:latin typeface="Myriad Pro" pitchFamily="34" charset="0"/>
              </a:rPr>
              <a:t> nastavit AP na další období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200" dirty="0">
                <a:latin typeface="Myriad Pro" pitchFamily="34" charset="0"/>
              </a:rPr>
              <a:t>je přesně určená </a:t>
            </a:r>
            <a:r>
              <a:rPr lang="cs-CZ" altLang="cs-CZ" sz="2200" i="1" dirty="0">
                <a:latin typeface="Myriad Pro" pitchFamily="34" charset="0"/>
              </a:rPr>
              <a:t>zodpovědnost subjektů za realizaci aktivit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200" dirty="0">
                <a:latin typeface="Myriad Pro" pitchFamily="34" charset="0"/>
              </a:rPr>
              <a:t>ukázka AP je v Metodice</a:t>
            </a:r>
          </a:p>
        </p:txBody>
      </p:sp>
    </p:spTree>
    <p:extLst>
      <p:ext uri="{BB962C8B-B14F-4D97-AF65-F5344CB8AC3E}">
        <p14:creationId xmlns:p14="http://schemas.microsoft.com/office/powerpoint/2010/main" val="4190609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342525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Úrovně Akčního plánu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6197012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8" name="TextovéPole 2">
            <a:extLst>
              <a:ext uri="{FF2B5EF4-FFF2-40B4-BE49-F238E27FC236}">
                <a16:creationId xmlns:a16="http://schemas.microsoft.com/office/drawing/2014/main" id="{5ADD5687-70B5-40EC-BA49-DFF2A500D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407720"/>
            <a:ext cx="3801244" cy="424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nejvyšší úroveň tvoří </a:t>
            </a:r>
            <a:r>
              <a:rPr lang="cs-CZ" altLang="cs-CZ" sz="2000" b="1" dirty="0">
                <a:solidFill>
                  <a:srgbClr val="2A79BD"/>
                </a:solidFill>
                <a:latin typeface="Myriad Pro" pitchFamily="34" charset="0"/>
              </a:rPr>
              <a:t>strategické pilíře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– zastřešují klíčové sektory AP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b="1" dirty="0">
                <a:solidFill>
                  <a:srgbClr val="0B3A65"/>
                </a:solidFill>
                <a:latin typeface="Myriad Pro" pitchFamily="34" charset="0"/>
              </a:rPr>
              <a:t>oblasti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– generují aktivity, na které je potřeba se zaměřit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b="1" dirty="0">
                <a:solidFill>
                  <a:srgbClr val="F3742E"/>
                </a:solidFill>
                <a:latin typeface="Myriad Pro" pitchFamily="34" charset="0"/>
              </a:rPr>
              <a:t>aktivity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– představují časově, nákladově a zdrojově definované výstupy s konkrétním datem naplnění, hodnocení, odpovědností a subjektem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DC07F76-8B0C-44C5-94E1-43FE3EF426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1185598"/>
            <a:ext cx="6060148" cy="44582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933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332656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Úrovně Akčního plánu – bližší popis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6263406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124744"/>
            <a:ext cx="8625780" cy="4585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400" b="1" dirty="0">
                <a:solidFill>
                  <a:srgbClr val="51514F"/>
                </a:solidFill>
                <a:latin typeface="Myriad Pro" pitchFamily="34" charset="0"/>
              </a:rPr>
              <a:t>pilíř „účastníci provozu“: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u="sng" dirty="0">
                <a:solidFill>
                  <a:srgbClr val="51514F"/>
                </a:solidFill>
                <a:latin typeface="Myriad Pro" pitchFamily="34" charset="0"/>
              </a:rPr>
              <a:t>oblasti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: např. mladí řidiči, stárnoucí populace, zranitelní účastníci, …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u="sng" dirty="0">
                <a:solidFill>
                  <a:srgbClr val="51514F"/>
                </a:solidFill>
                <a:latin typeface="Myriad Pro" pitchFamily="34" charset="0"/>
              </a:rPr>
              <a:t>aktivity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: zaměřené zejména na prevenci účastníků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400" b="1" dirty="0">
                <a:solidFill>
                  <a:srgbClr val="51514F"/>
                </a:solidFill>
                <a:latin typeface="Myriad Pro" pitchFamily="34" charset="0"/>
              </a:rPr>
              <a:t>pilíř „infrastruktura“: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u="sng" dirty="0">
                <a:solidFill>
                  <a:srgbClr val="51514F"/>
                </a:solidFill>
                <a:latin typeface="Myriad Pro" pitchFamily="34" charset="0"/>
              </a:rPr>
              <a:t>oblasti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: např. odstraňování nehodových lokalit, srážky se stromem, …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u="sng" dirty="0">
                <a:solidFill>
                  <a:srgbClr val="51514F"/>
                </a:solidFill>
                <a:latin typeface="Myriad Pro" pitchFamily="34" charset="0"/>
              </a:rPr>
              <a:t>aktivity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: „tvrdá“ opatření, nízkonákladová opatření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400" b="1" dirty="0">
                <a:solidFill>
                  <a:srgbClr val="51514F"/>
                </a:solidFill>
                <a:latin typeface="Myriad Pro" pitchFamily="34" charset="0"/>
              </a:rPr>
              <a:t>pilíř „systémová opatření“: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u="sng" dirty="0">
                <a:solidFill>
                  <a:srgbClr val="51514F"/>
                </a:solidFill>
                <a:latin typeface="Myriad Pro" pitchFamily="34" charset="0"/>
              </a:rPr>
              <a:t>oblasti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: např. účinný a vymahatelný dohled práva, dotační programy, …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u="sng" dirty="0">
                <a:solidFill>
                  <a:srgbClr val="51514F"/>
                </a:solidFill>
                <a:latin typeface="Myriad Pro" pitchFamily="34" charset="0"/>
              </a:rPr>
              <a:t>aktivity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: „měkká“ opatření, poskytování informací veřejnosti o Strategii BESIP města, …</a:t>
            </a:r>
            <a:endParaRPr lang="cs-CZ" altLang="cs-CZ" sz="1800" dirty="0">
              <a:solidFill>
                <a:srgbClr val="51514F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9937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332656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Publicita Akčního plánu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6165304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372" y="1124744"/>
            <a:ext cx="8481764" cy="250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AP musí být zveřejněn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a být dostupný občanům</a:t>
            </a:r>
          </a:p>
          <a:p>
            <a:pPr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základní způsoby informování:</a:t>
            </a:r>
          </a:p>
          <a:p>
            <a:pPr lvl="1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prostřednictvím </a:t>
            </a:r>
            <a:r>
              <a:rPr lang="cs-CZ" altLang="cs-CZ" sz="1800" u="sng" dirty="0">
                <a:solidFill>
                  <a:srgbClr val="51514F"/>
                </a:solidFill>
                <a:latin typeface="Myriad Pro" pitchFamily="34" charset="0"/>
              </a:rPr>
              <a:t>webových stránek města</a:t>
            </a:r>
          </a:p>
          <a:p>
            <a:pPr lvl="1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prostřednictvím </a:t>
            </a:r>
            <a:r>
              <a:rPr lang="cs-CZ" altLang="cs-CZ" sz="1800" u="sng" dirty="0">
                <a:solidFill>
                  <a:srgbClr val="51514F"/>
                </a:solidFill>
                <a:latin typeface="Myriad Pro" pitchFamily="34" charset="0"/>
              </a:rPr>
              <a:t>obecního/městského zpravodaje</a:t>
            </a:r>
          </a:p>
          <a:p>
            <a:pPr lvl="1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prostřednictvím </a:t>
            </a:r>
            <a:r>
              <a:rPr lang="cs-CZ" altLang="cs-CZ" sz="1800" u="sng" dirty="0">
                <a:solidFill>
                  <a:srgbClr val="51514F"/>
                </a:solidFill>
                <a:latin typeface="Myriad Pro" pitchFamily="34" charset="0"/>
              </a:rPr>
              <a:t>setkání s občany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připomínáním </a:t>
            </a:r>
            <a:r>
              <a:rPr lang="cs-CZ" altLang="cs-CZ" sz="1800" u="sng" dirty="0">
                <a:solidFill>
                  <a:srgbClr val="51514F"/>
                </a:solidFill>
                <a:latin typeface="Myriad Pro" pitchFamily="34" charset="0"/>
              </a:rPr>
              <a:t>existence Strategie BESIP města</a:t>
            </a:r>
            <a:endParaRPr lang="cs-CZ" altLang="cs-CZ" sz="2000" u="sng" dirty="0">
              <a:solidFill>
                <a:srgbClr val="51514F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4286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332656"/>
            <a:ext cx="7560840" cy="95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Vyhodnocení a průběžný monitoring plnění Strategie BESIP města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6165304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858" y="1484784"/>
            <a:ext cx="11448781" cy="432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cs-CZ" altLang="cs-CZ" sz="2200" b="1" dirty="0">
                <a:solidFill>
                  <a:srgbClr val="F3742E"/>
                </a:solidFill>
                <a:latin typeface="Myriad Pro" pitchFamily="34" charset="0"/>
              </a:rPr>
              <a:t>Vyhodnocení: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200" dirty="0">
                <a:solidFill>
                  <a:srgbClr val="51514F"/>
                </a:solidFill>
                <a:latin typeface="Myriad Pro" pitchFamily="34" charset="0"/>
              </a:rPr>
              <a:t>vyhodnocení plnění Strategie BESIP města probíhá </a:t>
            </a:r>
            <a:r>
              <a:rPr lang="cs-CZ" altLang="cs-CZ" sz="2200" b="1" dirty="0">
                <a:solidFill>
                  <a:srgbClr val="51514F"/>
                </a:solidFill>
                <a:latin typeface="Myriad Pro" pitchFamily="34" charset="0"/>
              </a:rPr>
              <a:t>každoročně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200" dirty="0">
                <a:solidFill>
                  <a:srgbClr val="51514F"/>
                </a:solidFill>
                <a:latin typeface="Myriad Pro" pitchFamily="34" charset="0"/>
              </a:rPr>
              <a:t>je založeno na plnění úkolů stanovených Akčním plánem – jednou za dva roky dochází k revizi AP</a:t>
            </a:r>
          </a:p>
          <a:p>
            <a:pPr marL="0" indent="0" eaLnBrk="1" hangingPunct="1">
              <a:spcBef>
                <a:spcPts val="1800"/>
              </a:spcBef>
              <a:spcAft>
                <a:spcPts val="0"/>
              </a:spcAft>
              <a:buNone/>
            </a:pPr>
            <a:r>
              <a:rPr lang="cs-CZ" altLang="cs-CZ" sz="2200" b="1" dirty="0">
                <a:solidFill>
                  <a:srgbClr val="F3742E"/>
                </a:solidFill>
                <a:latin typeface="Myriad Pro" pitchFamily="34" charset="0"/>
              </a:rPr>
              <a:t>Monitoring: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200" dirty="0">
                <a:solidFill>
                  <a:srgbClr val="51514F"/>
                </a:solidFill>
                <a:latin typeface="Myriad Pro" pitchFamily="34" charset="0"/>
              </a:rPr>
              <a:t>monitoring je vhodné provádět i </a:t>
            </a:r>
            <a:r>
              <a:rPr lang="cs-CZ" altLang="cs-CZ" sz="2200" b="1" dirty="0">
                <a:solidFill>
                  <a:srgbClr val="51514F"/>
                </a:solidFill>
                <a:latin typeface="Myriad Pro" pitchFamily="34" charset="0"/>
              </a:rPr>
              <a:t>častěji než 1× za rok</a:t>
            </a:r>
            <a:endParaRPr lang="cs-CZ" altLang="cs-CZ" sz="2200" dirty="0">
              <a:solidFill>
                <a:srgbClr val="51514F"/>
              </a:solidFill>
              <a:latin typeface="Myriad Pro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200" dirty="0">
                <a:solidFill>
                  <a:srgbClr val="51514F"/>
                </a:solidFill>
                <a:latin typeface="Myriad Pro" pitchFamily="34" charset="0"/>
              </a:rPr>
              <a:t>smyslem monitoringu je detailní sledování kroků a posunů v plnění úkolů stanovených Akčním plánem → </a:t>
            </a:r>
            <a:r>
              <a:rPr lang="cs-CZ" altLang="cs-CZ" sz="2200" i="1" dirty="0">
                <a:solidFill>
                  <a:srgbClr val="51514F"/>
                </a:solidFill>
                <a:latin typeface="Myriad Pro" pitchFamily="34" charset="0"/>
              </a:rPr>
              <a:t>možnost pružně reagovat</a:t>
            </a:r>
            <a:r>
              <a:rPr lang="cs-CZ" altLang="cs-CZ" sz="2200" dirty="0">
                <a:solidFill>
                  <a:srgbClr val="51514F"/>
                </a:solidFill>
                <a:latin typeface="Myriad Pro" pitchFamily="34" charset="0"/>
              </a:rPr>
              <a:t> na aktuální problémy města v oblasti BESIP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200" dirty="0">
                <a:solidFill>
                  <a:srgbClr val="51514F"/>
                </a:solidFill>
                <a:latin typeface="Myriad Pro" pitchFamily="34" charset="0"/>
              </a:rPr>
              <a:t>data o rozpracovanosti poskytnou pověření pracovníci odboru dopravy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200" dirty="0">
                <a:solidFill>
                  <a:srgbClr val="51514F"/>
                </a:solidFill>
                <a:latin typeface="Myriad Pro" pitchFamily="34" charset="0"/>
              </a:rPr>
              <a:t>informace jsou poté vyhodnoceny a výsledek je předán Komisi BESIP města</a:t>
            </a:r>
          </a:p>
        </p:txBody>
      </p:sp>
    </p:spTree>
    <p:extLst>
      <p:ext uri="{BB962C8B-B14F-4D97-AF65-F5344CB8AC3E}">
        <p14:creationId xmlns:p14="http://schemas.microsoft.com/office/powerpoint/2010/main" val="3678153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440" y="359321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Shrnutí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165304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440" y="1082206"/>
            <a:ext cx="9067936" cy="469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dopravní nehoda = celospolečenská ztráta</a:t>
            </a:r>
          </a:p>
          <a:p>
            <a:pPr lvl="1" eaLnBrk="1" hangingPunct="1">
              <a:spcBef>
                <a:spcPts val="600"/>
              </a:spcBef>
              <a:spcAft>
                <a:spcPts val="1100"/>
              </a:spcAft>
            </a:pP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strategické plánování je odpovědnou reakcí na tragickou bilanci nehodovosti na území měst (~70 % nehod, ~33 % obětí)</a:t>
            </a:r>
          </a:p>
          <a:p>
            <a:pPr eaLnBrk="1" hangingPunct="1">
              <a:spcBef>
                <a:spcPts val="600"/>
              </a:spcBef>
              <a:spcAft>
                <a:spcPts val="1100"/>
              </a:spcAft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strategie BESIP měst představuje koncepční záměr ke snižování ztrát &amp; zvyšování bezpečnosti s konkrétním postupem realizace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(Akčním plánem)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plusy: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b="1" i="1" dirty="0">
                <a:solidFill>
                  <a:srgbClr val="51514F"/>
                </a:solidFill>
                <a:latin typeface="Myriad Pro" pitchFamily="34" charset="0"/>
              </a:rPr>
              <a:t>strategie „šitá na míru“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 (řešeno pouze katastrální území obce </a:t>
            </a:r>
            <a:r>
              <a:rPr lang="cs-CZ" altLang="cs-CZ" sz="1800" dirty="0">
                <a:solidFill>
                  <a:srgbClr val="51514F"/>
                </a:solidFill>
                <a:latin typeface="+mj-lt"/>
              </a:rPr>
              <a:t>→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 prostor věnovat se konkrétním specifikům nehodových lokalit)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b="1" i="1" dirty="0">
                <a:solidFill>
                  <a:srgbClr val="51514F"/>
                </a:solidFill>
                <a:latin typeface="Myriad Pro" pitchFamily="34" charset="0"/>
              </a:rPr>
              <a:t>šetří rozpočet měst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 (ztráty z nehodovosti &gt; výdaje na prevenci)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b="1" i="1" dirty="0">
                <a:solidFill>
                  <a:srgbClr val="51514F"/>
                </a:solidFill>
                <a:latin typeface="Myriad Pro" pitchFamily="34" charset="0"/>
              </a:rPr>
              <a:t>pravidelná vyhodnocení </a:t>
            </a:r>
            <a:r>
              <a:rPr lang="cs-CZ" altLang="cs-CZ" sz="1800" b="1" i="1" dirty="0">
                <a:solidFill>
                  <a:srgbClr val="51514F"/>
                </a:solidFill>
                <a:latin typeface="+mj-lt"/>
              </a:rPr>
              <a:t>→</a:t>
            </a:r>
            <a:r>
              <a:rPr lang="cs-CZ" altLang="cs-CZ" sz="1800" b="1" i="1" dirty="0">
                <a:solidFill>
                  <a:srgbClr val="51514F"/>
                </a:solidFill>
                <a:latin typeface="Myriad Pro" pitchFamily="34" charset="0"/>
              </a:rPr>
              <a:t> možnost pružné aktualizace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1800" b="1" i="1" dirty="0">
                <a:solidFill>
                  <a:srgbClr val="51514F"/>
                </a:solidFill>
                <a:latin typeface="Myriad Pro" pitchFamily="34" charset="0"/>
              </a:rPr>
              <a:t>tvorba analytických podkladů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 (identifikované problémy v oblasti BESIP) </a:t>
            </a:r>
            <a:r>
              <a:rPr lang="cs-CZ" altLang="cs-CZ" sz="1800" b="1" i="1" dirty="0">
                <a:solidFill>
                  <a:srgbClr val="51514F"/>
                </a:solidFill>
                <a:latin typeface="Myriad Pro" pitchFamily="34" charset="0"/>
              </a:rPr>
              <a:t>+ návrhy řešení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 (koordinovaný soubor tzv. tvrdých a měkkých opatření)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3DBC587F-EBE7-4556-9E42-BE4A5706DC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3466"/>
          <a:stretch/>
        </p:blipFill>
        <p:spPr bwMode="auto">
          <a:xfrm>
            <a:off x="8664803" y="476672"/>
            <a:ext cx="3132456" cy="142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66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4C3A4A9B-75AA-4315-94FB-6B943A2C5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609" y="4938162"/>
            <a:ext cx="3810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 dirty="0">
                <a:solidFill>
                  <a:srgbClr val="484C4C"/>
                </a:solidFill>
                <a:latin typeface="Myriad Pro" pitchFamily="34" charset="0"/>
              </a:rPr>
              <a:t>Centrum dopravního výzkumu, v. v. i.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>
                <a:solidFill>
                  <a:srgbClr val="484C4C"/>
                </a:solidFill>
                <a:latin typeface="Myriad Pro" pitchFamily="34" charset="0"/>
              </a:rPr>
              <a:t>Líšeňská 33a, 636 00 Brno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600" dirty="0">
              <a:solidFill>
                <a:srgbClr val="484C4C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>
                <a:solidFill>
                  <a:srgbClr val="484C4C"/>
                </a:solidFill>
                <a:latin typeface="Myriad Pro" pitchFamily="34" charset="0"/>
              </a:rPr>
              <a:t>www.cdv.cz</a:t>
            </a:r>
          </a:p>
        </p:txBody>
      </p:sp>
      <p:pic>
        <p:nvPicPr>
          <p:cNvPr id="13317" name="Obrázek 8">
            <a:extLst>
              <a:ext uri="{FF2B5EF4-FFF2-40B4-BE49-F238E27FC236}">
                <a16:creationId xmlns:a16="http://schemas.microsoft.com/office/drawing/2014/main" id="{C9748CB8-CD30-4900-BE41-61A7CB7FA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" y="381792"/>
            <a:ext cx="33448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Obrázek 1">
            <a:extLst>
              <a:ext uri="{FF2B5EF4-FFF2-40B4-BE49-F238E27FC236}">
                <a16:creationId xmlns:a16="http://schemas.microsoft.com/office/drawing/2014/main" id="{78194A13-F023-4F23-BAE9-078A2423A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512" y="346867"/>
            <a:ext cx="93503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ovéPole 2">
            <a:extLst>
              <a:ext uri="{FF2B5EF4-FFF2-40B4-BE49-F238E27FC236}">
                <a16:creationId xmlns:a16="http://schemas.microsoft.com/office/drawing/2014/main" id="{6573A5E0-8346-4EC1-A501-97E8C591E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9156" y="1580358"/>
            <a:ext cx="7913688" cy="83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ctr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Tento workshop je pořádán se státní podporou Technologické agentury ČR v rámci Programu ÉTA, projektu </a:t>
            </a:r>
            <a:r>
              <a:rPr lang="cs-CZ" altLang="cs-CZ" sz="1600" i="1" dirty="0">
                <a:solidFill>
                  <a:srgbClr val="51514F"/>
                </a:solidFill>
                <a:latin typeface="Myriad Pro" pitchFamily="34" charset="0"/>
              </a:rPr>
              <a:t>Strategické plánování bezpečnosti silničního provozu ve městech a jeho zavádění do praxe (TL02000298)</a:t>
            </a:r>
            <a:r>
              <a:rPr lang="cs-CZ" altLang="cs-CZ" sz="1600" dirty="0">
                <a:solidFill>
                  <a:srgbClr val="51514F"/>
                </a:solidFill>
                <a:latin typeface="Myriad Pro" pitchFamily="34" charset="0"/>
              </a:rPr>
              <a:t>.</a:t>
            </a:r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A6091196-F552-4B88-952D-170A77B3136B}"/>
              </a:ext>
            </a:extLst>
          </p:cNvPr>
          <p:cNvSpPr>
            <a:spLocks/>
          </p:cNvSpPr>
          <p:nvPr/>
        </p:nvSpPr>
        <p:spPr bwMode="auto">
          <a:xfrm>
            <a:off x="2279576" y="2774937"/>
            <a:ext cx="7991475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b="1" dirty="0">
                <a:solidFill>
                  <a:srgbClr val="0E4C85"/>
                </a:solidFill>
                <a:latin typeface="Myriad Pro" pitchFamily="34" charset="0"/>
              </a:rPr>
              <a:t>Děkuji Vám za pozornost.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2C508CA-9EE1-4F75-AFF4-305A48788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84" y="3801332"/>
            <a:ext cx="7913688" cy="90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2000" dirty="0">
                <a:solidFill>
                  <a:srgbClr val="297DC1"/>
                </a:solidFill>
                <a:latin typeface="Myriad Pro" pitchFamily="34" charset="0"/>
              </a:rPr>
              <a:t>Ing. Ondřej Valach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cs-CZ" altLang="cs-CZ" sz="1400" dirty="0">
                <a:solidFill>
                  <a:srgbClr val="484C4C"/>
                </a:solidFill>
                <a:latin typeface="Myriad Pro" pitchFamily="34" charset="0"/>
              </a:rPr>
              <a:t>ondrej.valach@cdv.cz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rgbClr val="484C4C"/>
                </a:solidFill>
                <a:latin typeface="Myriad Pro" pitchFamily="34" charset="0"/>
              </a:rPr>
              <a:t>telefon: +420 541 641 384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366922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Proč jsou strategie BESIP měst a obcí důležité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229140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962" y="1151456"/>
            <a:ext cx="8697788" cy="455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cs-CZ" altLang="cs-CZ" sz="2000" b="1" dirty="0">
                <a:solidFill>
                  <a:srgbClr val="F3742E"/>
                </a:solidFill>
                <a:latin typeface="Myriad Pro" pitchFamily="34" charset="0"/>
              </a:rPr>
              <a:t>dopravní nehody v obcích jsou časté a závažné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v intravilánu měst a obcí se děje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~ 70 %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registrovaných dopravních nehod, při nichž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umírá 167 osob ročně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(~ 33 %, průměr z let 2015–19)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počet závažných následků nehod (usmrcení a těžkých zranění) se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na síti místních komunikací daří snižovat nejméně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ze všech druhů komunikací v ČR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cs-CZ" altLang="cs-CZ" sz="2000" b="1" dirty="0">
                <a:solidFill>
                  <a:srgbClr val="F3742E"/>
                </a:solidFill>
                <a:latin typeface="Myriad Pro" pitchFamily="34" charset="0"/>
              </a:rPr>
              <a:t>dopravní nehody představují společenské i ekonomické ztráty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ekonomické ztráty z dopravní nehodovosti na místních komunikacích v ČR v roce 2019 ≈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30,4 mld. Kč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(celkem v ČR ≈ 81,4 mld. Kč)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cs-CZ" altLang="cs-CZ" sz="2000" b="1" dirty="0">
                <a:solidFill>
                  <a:srgbClr val="F3742E"/>
                </a:solidFill>
                <a:latin typeface="Myriad Pro" pitchFamily="34" charset="0"/>
              </a:rPr>
              <a:t>místní strategie lze pružně aktualizovat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dokument může okamžitě reagovat na změnu a vývoj situace a přizpůsobit aktivity (na rozdíl od národní strategie BESIP)</a:t>
            </a:r>
          </a:p>
        </p:txBody>
      </p:sp>
    </p:spTree>
    <p:extLst>
      <p:ext uri="{BB962C8B-B14F-4D97-AF65-F5344CB8AC3E}">
        <p14:creationId xmlns:p14="http://schemas.microsoft.com/office/powerpoint/2010/main" val="243253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297157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Provázanost strategií BESIP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218298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1033695"/>
            <a:ext cx="5976664" cy="301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2000" b="1" dirty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nadnárodní úroveň</a:t>
            </a:r>
            <a:r>
              <a:rPr lang="cs-CZ" altLang="cs-CZ" sz="2000" dirty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 </a:t>
            </a:r>
            <a:r>
              <a:rPr lang="cs-CZ" altLang="cs-CZ" sz="1800" dirty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(mezinárodní závazky)</a:t>
            </a:r>
            <a:endParaRPr lang="cs-CZ" altLang="cs-CZ" sz="1800" b="1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národní úroveň</a:t>
            </a:r>
            <a:endParaRPr lang="cs-CZ" altLang="cs-CZ" sz="2000" dirty="0">
              <a:solidFill>
                <a:srgbClr val="51514F"/>
              </a:solidFill>
              <a:latin typeface="Myriad Pro" pitchFamily="34" charset="0"/>
            </a:endParaRPr>
          </a:p>
          <a:p>
            <a:pPr lvl="1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Strategie BESIP 2021–2030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krajská úroveň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dokument schválený výkonným orgánem kraje (rada, zastupitelstvo)</a:t>
            </a:r>
          </a:p>
          <a:p>
            <a:pPr lvl="1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cílí na nehodové lokality na silnicích II. a III. třídy 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(zejm. v extravilánu)</a:t>
            </a:r>
            <a:endParaRPr lang="cs-CZ" altLang="cs-CZ" sz="2000" dirty="0">
              <a:solidFill>
                <a:srgbClr val="51514F"/>
              </a:solidFill>
              <a:latin typeface="Myriad Pro" pitchFamily="34" charset="0"/>
            </a:endParaRPr>
          </a:p>
        </p:txBody>
      </p:sp>
      <p:pic>
        <p:nvPicPr>
          <p:cNvPr id="9" name="Obrázek 8" descr="Obsah obrázku text, směr, silnice&#10;&#10;Popis byl vytvořen automaticky">
            <a:extLst>
              <a:ext uri="{FF2B5EF4-FFF2-40B4-BE49-F238E27FC236}">
                <a16:creationId xmlns:a16="http://schemas.microsoft.com/office/drawing/2014/main" id="{4CBA6E53-9740-4E51-9A3E-D45A428B4F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433" y="297157"/>
            <a:ext cx="3484713" cy="4644011"/>
          </a:xfrm>
          <a:prstGeom prst="rect">
            <a:avLst/>
          </a:prstGeom>
        </p:spPr>
      </p:pic>
      <p:sp>
        <p:nvSpPr>
          <p:cNvPr id="6" name="TextovéPole 2">
            <a:extLst>
              <a:ext uri="{FF2B5EF4-FFF2-40B4-BE49-F238E27FC236}">
                <a16:creationId xmlns:a16="http://schemas.microsoft.com/office/drawing/2014/main" id="{CB48C248-B147-40C5-8590-1D10DA1A9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402" y="4332143"/>
            <a:ext cx="8697787" cy="159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místní úroveň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dokument schválený zastupitelstvem obce</a:t>
            </a:r>
          </a:p>
          <a:p>
            <a:pPr lvl="1" eaLnBrk="1" hangingPunct="1">
              <a:spcBef>
                <a:spcPts val="600"/>
              </a:spcBef>
              <a:spcAft>
                <a:spcPts val="3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cílí na nehodové lokality na místních komunikacích </a:t>
            </a:r>
            <a:r>
              <a:rPr lang="cs-CZ" altLang="cs-CZ" sz="1800" dirty="0">
                <a:solidFill>
                  <a:srgbClr val="51514F"/>
                </a:solidFill>
                <a:latin typeface="Myriad Pro" pitchFamily="34" charset="0"/>
              </a:rPr>
              <a:t>(zejm. v intravilánu)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společný cíl všech = </a:t>
            </a:r>
            <a:r>
              <a:rPr lang="cs-CZ" altLang="cs-CZ" sz="2000" b="1" dirty="0">
                <a:solidFill>
                  <a:srgbClr val="F3742E"/>
                </a:solidFill>
                <a:latin typeface="Myriad Pro" pitchFamily="34" charset="0"/>
              </a:rPr>
              <a:t>VIZE NULA</a:t>
            </a:r>
          </a:p>
        </p:txBody>
      </p:sp>
    </p:spTree>
    <p:extLst>
      <p:ext uri="{BB962C8B-B14F-4D97-AF65-F5344CB8AC3E}">
        <p14:creationId xmlns:p14="http://schemas.microsoft.com/office/powerpoint/2010/main" val="1787549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165304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29B68137-AAD5-4E0A-9289-057988C43989}"/>
              </a:ext>
            </a:extLst>
          </p:cNvPr>
          <p:cNvGrpSpPr/>
          <p:nvPr/>
        </p:nvGrpSpPr>
        <p:grpSpPr>
          <a:xfrm>
            <a:off x="551384" y="476672"/>
            <a:ext cx="8208912" cy="5256584"/>
            <a:chOff x="0" y="692696"/>
            <a:chExt cx="9144000" cy="5400600"/>
          </a:xfrm>
        </p:grpSpPr>
        <p:pic>
          <p:nvPicPr>
            <p:cNvPr id="7" name="Obrázek 6" descr="Obsah obrázku text, snímek obrazovky, podepsat&#10;&#10;Popis byl vytvořen automaticky">
              <a:extLst>
                <a:ext uri="{FF2B5EF4-FFF2-40B4-BE49-F238E27FC236}">
                  <a16:creationId xmlns:a16="http://schemas.microsoft.com/office/drawing/2014/main" id="{835FE37E-C62E-460D-A193-93562220F9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360"/>
            <a:stretch/>
          </p:blipFill>
          <p:spPr>
            <a:xfrm>
              <a:off x="0" y="5853839"/>
              <a:ext cx="9144000" cy="239457"/>
            </a:xfrm>
            <a:prstGeom prst="rect">
              <a:avLst/>
            </a:prstGeom>
          </p:spPr>
        </p:pic>
        <p:pic>
          <p:nvPicPr>
            <p:cNvPr id="8" name="Obrázek 7" descr="Obsah obrázku text, snímek obrazovky, podepsat&#10;&#10;Popis byl vytvořen automaticky">
              <a:extLst>
                <a:ext uri="{FF2B5EF4-FFF2-40B4-BE49-F238E27FC236}">
                  <a16:creationId xmlns:a16="http://schemas.microsoft.com/office/drawing/2014/main" id="{647C6168-0CD4-4962-9813-19C420D7E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92696"/>
              <a:ext cx="9144000" cy="5161143"/>
            </a:xfrm>
            <a:prstGeom prst="rect">
              <a:avLst/>
            </a:prstGeom>
          </p:spPr>
        </p:pic>
      </p:grpSp>
      <p:sp>
        <p:nvSpPr>
          <p:cNvPr id="11" name="TextovéPole 2">
            <a:extLst>
              <a:ext uri="{FF2B5EF4-FFF2-40B4-BE49-F238E27FC236}">
                <a16:creationId xmlns:a16="http://schemas.microsoft.com/office/drawing/2014/main" id="{D79493F9-B5BD-422F-8331-BC25190B6F6A}"/>
              </a:ext>
            </a:extLst>
          </p:cNvPr>
          <p:cNvSpPr txBox="1">
            <a:spLocks noChangeArrowheads="1"/>
          </p:cNvSpPr>
          <p:nvPr/>
        </p:nvSpPr>
        <p:spPr bwMode="auto">
          <a:xfrm rot="1040338">
            <a:off x="7762223" y="1612310"/>
            <a:ext cx="3393300" cy="58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cs-CZ" altLang="cs-CZ" b="1" dirty="0">
                <a:solidFill>
                  <a:srgbClr val="FF0000"/>
                </a:solidFill>
                <a:latin typeface="Myriad Pro" pitchFamily="34" charset="0"/>
              </a:rPr>
              <a:t>…do roku 2050</a:t>
            </a:r>
          </a:p>
        </p:txBody>
      </p:sp>
    </p:spTree>
    <p:extLst>
      <p:ext uri="{BB962C8B-B14F-4D97-AF65-F5344CB8AC3E}">
        <p14:creationId xmlns:p14="http://schemas.microsoft.com/office/powerpoint/2010/main" val="1550457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323124"/>
            <a:ext cx="11657154" cy="58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altLang="cs-CZ" b="1" dirty="0">
                <a:solidFill>
                  <a:srgbClr val="297DC1"/>
                </a:solidFill>
                <a:latin typeface="Myriad Pro" pitchFamily="34" charset="0"/>
              </a:rPr>
              <a:t>Struktura Metodiky pro tvorbu Strategie BESIP měst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6197383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496" y="1054245"/>
            <a:ext cx="8337748" cy="461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400" dirty="0">
                <a:solidFill>
                  <a:srgbClr val="51514F"/>
                </a:solidFill>
                <a:latin typeface="Myriad Pro" pitchFamily="34" charset="0"/>
              </a:rPr>
              <a:t>3 vzájemně provázané tematické celky:</a:t>
            </a:r>
          </a:p>
        </p:txBody>
      </p:sp>
      <p:sp>
        <p:nvSpPr>
          <p:cNvPr id="7" name="TextovéPole 2">
            <a:extLst>
              <a:ext uri="{FF2B5EF4-FFF2-40B4-BE49-F238E27FC236}">
                <a16:creationId xmlns:a16="http://schemas.microsoft.com/office/drawing/2014/main" id="{72722B5A-3E1F-4562-81EB-7818815B6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7888" y="5591091"/>
            <a:ext cx="5544615" cy="523214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1400" i="1" dirty="0">
                <a:solidFill>
                  <a:srgbClr val="51514F"/>
                </a:solidFill>
                <a:latin typeface="Myriad Pro" pitchFamily="34" charset="0"/>
              </a:rPr>
              <a:t>Předpokládaná časová osa přípravy Strategie BESIP města ve vytvořených pracovních skupinách (PS)</a:t>
            </a:r>
          </a:p>
        </p:txBody>
      </p:sp>
      <p:sp>
        <p:nvSpPr>
          <p:cNvPr id="8" name="TextovéPole 2">
            <a:extLst>
              <a:ext uri="{FF2B5EF4-FFF2-40B4-BE49-F238E27FC236}">
                <a16:creationId xmlns:a16="http://schemas.microsoft.com/office/drawing/2014/main" id="{744BCA18-05C1-4145-BC44-0E8687978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496" y="1556695"/>
            <a:ext cx="3888517" cy="38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86800" lvl="1" indent="0" eaLnBrk="1" hangingPunct="1">
              <a:spcBef>
                <a:spcPts val="600"/>
              </a:spcBef>
              <a:spcAft>
                <a:spcPts val="400"/>
              </a:spcAft>
              <a:buNone/>
            </a:pPr>
            <a:r>
              <a:rPr lang="cs-CZ" altLang="cs-CZ" b="1" dirty="0">
                <a:solidFill>
                  <a:srgbClr val="51514F"/>
                </a:solidFill>
                <a:latin typeface="Myriad Pro" pitchFamily="34" charset="0"/>
              </a:rPr>
              <a:t>analytická část</a:t>
            </a:r>
            <a:endParaRPr lang="cs-CZ" altLang="cs-CZ" dirty="0">
              <a:solidFill>
                <a:srgbClr val="51514F"/>
              </a:solidFill>
              <a:latin typeface="Myriad Pro" pitchFamily="34" charset="0"/>
            </a:endParaRPr>
          </a:p>
          <a:p>
            <a:pPr marL="918000" lvl="2" eaLnBrk="1" hangingPunct="1">
              <a:spcBef>
                <a:spcPts val="600"/>
              </a:spcBef>
              <a:spcAft>
                <a:spcPts val="4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socioekonomická charakteristika</a:t>
            </a:r>
          </a:p>
          <a:p>
            <a:pPr marL="918000" lvl="2" eaLnBrk="1" hangingPunct="1">
              <a:spcBef>
                <a:spcPts val="600"/>
              </a:spcBef>
              <a:spcAft>
                <a:spcPts val="4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dopravní podmínky</a:t>
            </a:r>
          </a:p>
          <a:p>
            <a:pPr marL="918000" lvl="2" eaLnBrk="1" hangingPunct="1">
              <a:spcBef>
                <a:spcPts val="600"/>
              </a:spcBef>
              <a:spcAft>
                <a:spcPts val="4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analýza a vyhodnocení dopravních nehod s následky na životech a zdraví</a:t>
            </a:r>
          </a:p>
          <a:p>
            <a:pPr marL="918000" lvl="2" eaLnBrk="1" hangingPunct="1">
              <a:spcBef>
                <a:spcPts val="600"/>
              </a:spcBef>
              <a:spcAft>
                <a:spcPts val="4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vyčíslení ztrát z dopravní nehodovosti</a:t>
            </a:r>
          </a:p>
        </p:txBody>
      </p:sp>
      <p:sp>
        <p:nvSpPr>
          <p:cNvPr id="16" name="TextovéPole 2">
            <a:extLst>
              <a:ext uri="{FF2B5EF4-FFF2-40B4-BE49-F238E27FC236}">
                <a16:creationId xmlns:a16="http://schemas.microsoft.com/office/drawing/2014/main" id="{23F3D93F-2AE1-43F9-B74F-44766C491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7013" y="1563036"/>
            <a:ext cx="3495960" cy="157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 eaLnBrk="1" hangingPunct="1">
              <a:spcBef>
                <a:spcPts val="600"/>
              </a:spcBef>
              <a:spcAft>
                <a:spcPts val="400"/>
              </a:spcAft>
              <a:buNone/>
            </a:pPr>
            <a:r>
              <a:rPr lang="cs-CZ" altLang="cs-CZ" b="1" dirty="0">
                <a:solidFill>
                  <a:srgbClr val="51514F"/>
                </a:solidFill>
                <a:latin typeface="Myriad Pro" pitchFamily="34" charset="0"/>
              </a:rPr>
              <a:t>strategická část</a:t>
            </a:r>
            <a:endParaRPr lang="cs-CZ" altLang="cs-CZ" dirty="0">
              <a:solidFill>
                <a:srgbClr val="51514F"/>
              </a:solidFill>
              <a:latin typeface="Myriad Pro" pitchFamily="34" charset="0"/>
            </a:endParaRPr>
          </a:p>
          <a:p>
            <a:pPr marL="918000" lvl="2" eaLnBrk="1" hangingPunct="1">
              <a:spcBef>
                <a:spcPts val="600"/>
              </a:spcBef>
              <a:spcAft>
                <a:spcPts val="4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formulace cílů na podkladě analytické části</a:t>
            </a:r>
          </a:p>
        </p:txBody>
      </p:sp>
      <p:sp>
        <p:nvSpPr>
          <p:cNvPr id="17" name="TextovéPole 2">
            <a:extLst>
              <a:ext uri="{FF2B5EF4-FFF2-40B4-BE49-F238E27FC236}">
                <a16:creationId xmlns:a16="http://schemas.microsoft.com/office/drawing/2014/main" id="{97D01527-8EAC-4A68-BAD2-78922B617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6160" y="1532347"/>
            <a:ext cx="3888517" cy="157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 eaLnBrk="1" hangingPunct="1">
              <a:spcBef>
                <a:spcPts val="600"/>
              </a:spcBef>
              <a:spcAft>
                <a:spcPts val="400"/>
              </a:spcAft>
              <a:buNone/>
            </a:pPr>
            <a:r>
              <a:rPr lang="cs-CZ" altLang="cs-CZ" b="1" dirty="0">
                <a:solidFill>
                  <a:srgbClr val="51514F"/>
                </a:solidFill>
                <a:latin typeface="Myriad Pro" pitchFamily="34" charset="0"/>
              </a:rPr>
              <a:t>akční plán</a:t>
            </a:r>
            <a:endParaRPr lang="cs-CZ" altLang="cs-CZ" dirty="0">
              <a:solidFill>
                <a:srgbClr val="51514F"/>
              </a:solidFill>
              <a:latin typeface="Myriad Pro" pitchFamily="34" charset="0"/>
            </a:endParaRPr>
          </a:p>
          <a:p>
            <a:pPr marL="918000" lvl="2" eaLnBrk="1" hangingPunct="1">
              <a:spcBef>
                <a:spcPts val="600"/>
              </a:spcBef>
              <a:spcAft>
                <a:spcPts val="4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aktivity pro jednotlivé subjekty ovlivňující BESIP měst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41917F9-0D81-4ABD-80A7-0CBC05CDD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080" y="3089767"/>
            <a:ext cx="5459423" cy="24996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4086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165304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540CEFC-B30F-42CF-BAAF-FD4B0DE11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5578" y="2468301"/>
            <a:ext cx="8220843" cy="107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b="1" dirty="0">
                <a:solidFill>
                  <a:srgbClr val="246AA4"/>
                </a:solidFill>
                <a:latin typeface="Myriad Pro" pitchFamily="34" charset="0"/>
              </a:rPr>
              <a:t>Vytvoření podmínek pro zpracování Strategie BESIP města/obce</a:t>
            </a:r>
          </a:p>
        </p:txBody>
      </p:sp>
      <p:pic>
        <p:nvPicPr>
          <p:cNvPr id="4" name="Grafický objekt 3" descr="Schůzka se souvislou výplní">
            <a:extLst>
              <a:ext uri="{FF2B5EF4-FFF2-40B4-BE49-F238E27FC236}">
                <a16:creationId xmlns:a16="http://schemas.microsoft.com/office/drawing/2014/main" id="{6E192D88-9BDA-4545-8ECC-FF44C3B595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20344" y="257597"/>
            <a:ext cx="1364400" cy="1364400"/>
          </a:xfrm>
          <a:prstGeom prst="rect">
            <a:avLst/>
          </a:prstGeom>
        </p:spPr>
      </p:pic>
      <p:pic>
        <p:nvPicPr>
          <p:cNvPr id="8" name="Grafický objekt 7" descr="Otázky se souvislou výplní">
            <a:extLst>
              <a:ext uri="{FF2B5EF4-FFF2-40B4-BE49-F238E27FC236}">
                <a16:creationId xmlns:a16="http://schemas.microsoft.com/office/drawing/2014/main" id="{D927C904-B1D6-4A75-970D-799EE42F7A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13609" y="1124848"/>
            <a:ext cx="936000" cy="936000"/>
          </a:xfrm>
          <a:prstGeom prst="rect">
            <a:avLst/>
          </a:prstGeom>
        </p:spPr>
      </p:pic>
      <p:pic>
        <p:nvPicPr>
          <p:cNvPr id="10" name="Grafický objekt 9" descr="Osoba s nápadem obrys">
            <a:extLst>
              <a:ext uri="{FF2B5EF4-FFF2-40B4-BE49-F238E27FC236}">
                <a16:creationId xmlns:a16="http://schemas.microsoft.com/office/drawing/2014/main" id="{BA72D767-C589-450D-AEF8-AAE0518BED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61818" y="1458543"/>
            <a:ext cx="936000" cy="936000"/>
          </a:xfrm>
          <a:prstGeom prst="rect">
            <a:avLst/>
          </a:prstGeom>
        </p:spPr>
      </p:pic>
      <p:pic>
        <p:nvPicPr>
          <p:cNvPr id="13" name="Grafický objekt 12" descr="Potřesení rukou obrys">
            <a:extLst>
              <a:ext uri="{FF2B5EF4-FFF2-40B4-BE49-F238E27FC236}">
                <a16:creationId xmlns:a16="http://schemas.microsoft.com/office/drawing/2014/main" id="{B9DE14E4-4E09-40EE-89E6-0CA47DF4A5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84064" y="4185216"/>
            <a:ext cx="11880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79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5997A7E1-820A-4A2B-BB27-128B709D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278325"/>
            <a:ext cx="11665296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1. Projednání záměru zpracování v radě a zastupitelstvu města</a:t>
            </a:r>
          </a:p>
        </p:txBody>
      </p:sp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165304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TextovéPole 2">
            <a:extLst>
              <a:ext uri="{FF2B5EF4-FFF2-40B4-BE49-F238E27FC236}">
                <a16:creationId xmlns:a16="http://schemas.microsoft.com/office/drawing/2014/main" id="{65320BA8-C34D-42CF-84EF-40E79E20F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662" y="908720"/>
            <a:ext cx="11571986" cy="293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je vhodná následující argumentace: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město získá </a:t>
            </a:r>
            <a:r>
              <a:rPr lang="cs-CZ" altLang="cs-CZ" sz="2000" i="1" dirty="0">
                <a:solidFill>
                  <a:srgbClr val="51514F"/>
                </a:solidFill>
                <a:latin typeface="Myriad Pro" pitchFamily="34" charset="0"/>
              </a:rPr>
              <a:t>odborně zpracovaný materiál v oblasti BESIP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– důležitý realizační nástroj pro oddělení dopravy a zastupitelstvo města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město bude mít se správci silnic ve vlastnictví kraje/státu </a:t>
            </a:r>
            <a:r>
              <a:rPr lang="cs-CZ" altLang="cs-CZ" sz="2000" i="1" dirty="0">
                <a:solidFill>
                  <a:srgbClr val="51514F"/>
                </a:solidFill>
                <a:latin typeface="Myriad Pro" pitchFamily="34" charset="0"/>
              </a:rPr>
              <a:t>předjednané řešení nehodových lokalit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, které se nachází na jeho území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město bude mít </a:t>
            </a:r>
            <a:r>
              <a:rPr lang="cs-CZ" altLang="cs-CZ" sz="2000" i="1" dirty="0">
                <a:solidFill>
                  <a:srgbClr val="51514F"/>
                </a:solidFill>
                <a:latin typeface="Myriad Pro" pitchFamily="34" charset="0"/>
              </a:rPr>
              <a:t>navrženo organizační a finanční zajištění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realizace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Strategie definuje opatření, která budou </a:t>
            </a:r>
            <a:r>
              <a:rPr lang="cs-CZ" altLang="cs-CZ" sz="2000" i="1" dirty="0">
                <a:solidFill>
                  <a:srgbClr val="51514F"/>
                </a:solidFill>
                <a:latin typeface="Myriad Pro" pitchFamily="34" charset="0"/>
              </a:rPr>
              <a:t>pravidelně vyhodnocována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Strategie zajistí </a:t>
            </a:r>
            <a:r>
              <a:rPr lang="cs-CZ" altLang="cs-CZ" sz="2000" i="1" dirty="0">
                <a:solidFill>
                  <a:srgbClr val="51514F"/>
                </a:solidFill>
                <a:latin typeface="Myriad Pro" pitchFamily="34" charset="0"/>
              </a:rPr>
              <a:t>soulad se stávajícími rozvojovými dokumenty města</a:t>
            </a:r>
          </a:p>
        </p:txBody>
      </p:sp>
      <p:sp>
        <p:nvSpPr>
          <p:cNvPr id="5" name="TextovéPole 2">
            <a:extLst>
              <a:ext uri="{FF2B5EF4-FFF2-40B4-BE49-F238E27FC236}">
                <a16:creationId xmlns:a16="http://schemas.microsoft.com/office/drawing/2014/main" id="{D61F9F7E-A8B2-4D6C-91C8-2B611E9B1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401" y="4170907"/>
            <a:ext cx="8697788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2. Diskuze s občany</a:t>
            </a:r>
          </a:p>
        </p:txBody>
      </p:sp>
      <p:sp>
        <p:nvSpPr>
          <p:cNvPr id="6" name="TextovéPole 2">
            <a:extLst>
              <a:ext uri="{FF2B5EF4-FFF2-40B4-BE49-F238E27FC236}">
                <a16:creationId xmlns:a16="http://schemas.microsoft.com/office/drawing/2014/main" id="{63B8DBC6-A688-4D76-84BD-B2C9790FC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994" y="4703516"/>
            <a:ext cx="11318638" cy="109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nedílnou součástí je </a:t>
            </a:r>
            <a:r>
              <a:rPr lang="cs-CZ" altLang="cs-CZ" sz="2000" b="1" dirty="0">
                <a:solidFill>
                  <a:srgbClr val="51514F"/>
                </a:solidFill>
                <a:latin typeface="Myriad Pro" pitchFamily="34" charset="0"/>
              </a:rPr>
              <a:t>práce s veřejností</a:t>
            </a: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 – úspěšnost implementace opatření je podmíněná přijetím dokumentu veřejností</a:t>
            </a:r>
          </a:p>
          <a:p>
            <a:pPr lvl="2" eaLnBrk="1" hangingPunct="1">
              <a:spcBef>
                <a:spcPts val="600"/>
              </a:spcBef>
              <a:spcAft>
                <a:spcPts val="1200"/>
              </a:spcAft>
            </a:pPr>
            <a:r>
              <a:rPr lang="cs-CZ" altLang="cs-CZ" sz="2000" dirty="0">
                <a:solidFill>
                  <a:srgbClr val="51514F"/>
                </a:solidFill>
                <a:latin typeface="Myriad Pro" pitchFamily="34" charset="0"/>
              </a:rPr>
              <a:t>práce s občany v oblasti BESIP jde nejlépe „odspodu“ – tj. ve městech a obcích</a:t>
            </a:r>
          </a:p>
        </p:txBody>
      </p:sp>
    </p:spTree>
    <p:extLst>
      <p:ext uri="{BB962C8B-B14F-4D97-AF65-F5344CB8AC3E}">
        <p14:creationId xmlns:p14="http://schemas.microsoft.com/office/powerpoint/2010/main" val="269916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ovéPole 4">
            <a:extLst>
              <a:ext uri="{FF2B5EF4-FFF2-40B4-BE49-F238E27FC236}">
                <a16:creationId xmlns:a16="http://schemas.microsoft.com/office/drawing/2014/main" id="{8868D5F0-CA0F-4AB0-A52E-60BEF47C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953" y="6237312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E96EA0E-345C-4714-8514-1586AB4D6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2152" y="1667440"/>
            <a:ext cx="8220843" cy="70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b="1" dirty="0">
                <a:solidFill>
                  <a:srgbClr val="246AA4"/>
                </a:solidFill>
                <a:latin typeface="Myriad Pro" pitchFamily="34" charset="0"/>
              </a:rPr>
              <a:t>1. </a:t>
            </a:r>
            <a:r>
              <a:rPr lang="cs-CZ" altLang="cs-CZ" sz="4000" b="1" dirty="0">
                <a:solidFill>
                  <a:srgbClr val="246AA4"/>
                </a:solidFill>
                <a:latin typeface="Myriad Pro" pitchFamily="34" charset="0"/>
              </a:rPr>
              <a:t>Analytická</a:t>
            </a:r>
            <a:r>
              <a:rPr lang="cs-CZ" altLang="cs-CZ" b="1" dirty="0">
                <a:solidFill>
                  <a:srgbClr val="246AA4"/>
                </a:solidFill>
                <a:latin typeface="Myriad Pro" pitchFamily="34" charset="0"/>
              </a:rPr>
              <a:t> </a:t>
            </a:r>
            <a:r>
              <a:rPr lang="cs-CZ" altLang="cs-CZ" sz="4000" b="1" dirty="0">
                <a:solidFill>
                  <a:srgbClr val="246AA4"/>
                </a:solidFill>
              </a:rPr>
              <a:t>část</a:t>
            </a:r>
          </a:p>
        </p:txBody>
      </p:sp>
      <p:sp>
        <p:nvSpPr>
          <p:cNvPr id="5" name="TextovéPole 2">
            <a:extLst>
              <a:ext uri="{FF2B5EF4-FFF2-40B4-BE49-F238E27FC236}">
                <a16:creationId xmlns:a16="http://schemas.microsoft.com/office/drawing/2014/main" id="{6461CCFC-4108-4832-9DCC-A499B02BB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5576" y="2891540"/>
            <a:ext cx="7833993" cy="523214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ctr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altLang="cs-CZ" sz="2800" i="1" dirty="0">
                <a:solidFill>
                  <a:srgbClr val="0B3A65"/>
                </a:solidFill>
              </a:rPr>
              <a:t>Jak na tom jsme?</a:t>
            </a:r>
          </a:p>
        </p:txBody>
      </p:sp>
      <p:pic>
        <p:nvPicPr>
          <p:cNvPr id="18" name="Grafický objekt 17" descr="Náraz se souvislou výplní">
            <a:extLst>
              <a:ext uri="{FF2B5EF4-FFF2-40B4-BE49-F238E27FC236}">
                <a16:creationId xmlns:a16="http://schemas.microsoft.com/office/drawing/2014/main" id="{A9100B60-B816-426C-B7CD-5B34D5E109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6656"/>
          <a:stretch/>
        </p:blipFill>
        <p:spPr>
          <a:xfrm>
            <a:off x="8404787" y="3907898"/>
            <a:ext cx="1507637" cy="1615146"/>
          </a:xfrm>
          <a:prstGeom prst="rect">
            <a:avLst/>
          </a:prstGeom>
        </p:spPr>
      </p:pic>
      <p:pic>
        <p:nvPicPr>
          <p:cNvPr id="41" name="Grafický objekt 40" descr="Prezentace s výsečovým grafem obrys">
            <a:extLst>
              <a:ext uri="{FF2B5EF4-FFF2-40B4-BE49-F238E27FC236}">
                <a16:creationId xmlns:a16="http://schemas.microsoft.com/office/drawing/2014/main" id="{C50FF939-AFEC-4E70-A67F-9894BF9F0A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82851" y="4013957"/>
            <a:ext cx="1507636" cy="1507636"/>
          </a:xfrm>
          <a:prstGeom prst="rect">
            <a:avLst/>
          </a:prstGeom>
        </p:spPr>
      </p:pic>
      <p:pic>
        <p:nvPicPr>
          <p:cNvPr id="47" name="Grafický objekt 46" descr="Vzestupný trend obrys">
            <a:extLst>
              <a:ext uri="{FF2B5EF4-FFF2-40B4-BE49-F238E27FC236}">
                <a16:creationId xmlns:a16="http://schemas.microsoft.com/office/drawing/2014/main" id="{510EBE63-4FF1-4D4E-8A9F-C970D7AFBCC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20460" b="16692"/>
          <a:stretch/>
        </p:blipFill>
        <p:spPr>
          <a:xfrm>
            <a:off x="9001472" y="2776568"/>
            <a:ext cx="1343000" cy="1406627"/>
          </a:xfrm>
          <a:prstGeom prst="rect">
            <a:avLst/>
          </a:prstGeom>
        </p:spPr>
      </p:pic>
      <p:pic>
        <p:nvPicPr>
          <p:cNvPr id="11" name="Grafický objekt 10" descr="Výzkum se souvislou výplní">
            <a:extLst>
              <a:ext uri="{FF2B5EF4-FFF2-40B4-BE49-F238E27FC236}">
                <a16:creationId xmlns:a16="http://schemas.microsoft.com/office/drawing/2014/main" id="{C507F8E9-D712-4F5E-944D-EA44A61680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544272" y="973950"/>
            <a:ext cx="914400" cy="914400"/>
          </a:xfrm>
          <a:prstGeom prst="rect">
            <a:avLst/>
          </a:prstGeom>
        </p:spPr>
      </p:pic>
      <p:pic>
        <p:nvPicPr>
          <p:cNvPr id="19" name="Grafický objekt 18" descr="Pruhový graf obrys">
            <a:extLst>
              <a:ext uri="{FF2B5EF4-FFF2-40B4-BE49-F238E27FC236}">
                <a16:creationId xmlns:a16="http://schemas.microsoft.com/office/drawing/2014/main" id="{C165980F-2A9A-46FC-9CDF-499381CA4C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553678" y="3068810"/>
            <a:ext cx="1507637" cy="150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33704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5289</TotalTime>
  <Words>2389</Words>
  <Application>Microsoft Office PowerPoint</Application>
  <PresentationFormat>Širokoúhlá obrazovka</PresentationFormat>
  <Paragraphs>222</Paragraphs>
  <Slides>26</Slides>
  <Notes>26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1" baseType="lpstr">
      <vt:lpstr>Arial</vt:lpstr>
      <vt:lpstr>Calibri</vt:lpstr>
      <vt:lpstr>Helvetica</vt:lpstr>
      <vt:lpstr>Myriad Pro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ATC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Paulas</dc:creator>
  <cp:lastModifiedBy>Ondřej Valach</cp:lastModifiedBy>
  <cp:revision>532</cp:revision>
  <cp:lastPrinted>2016-01-19T14:43:33Z</cp:lastPrinted>
  <dcterms:created xsi:type="dcterms:W3CDTF">2011-05-30T06:07:54Z</dcterms:created>
  <dcterms:modified xsi:type="dcterms:W3CDTF">2021-11-02T07:28:28Z</dcterms:modified>
</cp:coreProperties>
</file>